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56" d="100"/>
          <a:sy n="156" d="100"/>
        </p:scale>
        <p:origin x="360"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f309dfdab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f309dfdab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f32d2ec7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f32d2ec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f3e4d6f8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f3e4d6f8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240ff831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240ff83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25309d0e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25309d0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25309d0e9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725309d0e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25309d0e9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25309d0e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7f7c35cf75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7f7c35cf75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7f81610ff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7f81610f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7f7c80fdc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7f7c80fd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7f309dfda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7f309dfda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fab69309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7fab69309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7f7c35cf7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7f7c35cf7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806740224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80674022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85bbf9702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85bbf970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85bbf9702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85bbf9702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85bbf9702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85bbf9702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f309dfdab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f309dfda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7f309dfdab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7f309dfda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f309dfdab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7f309dfda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f309dfdab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f309dfdab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f309dfdab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f309dfda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f309dfdab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f309dfdab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f309dfdab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7f309dfda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bbc.co.uk/teach/supermover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cC9r0jHF-Fw"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RRMcEqkSGOE&amp;list=PLrlBJbk5XryN478XW0VAqfzTPfZEX1xiT&amp;index=5"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DWOHcGF1Tmc"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ybPwuaGoa9E"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s://www.yoremikids.com/news/july-strike-a-pose-dragon-breathing"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www.bbc.co.uk/cbeebies/joinin/seven-techniques-for-helping-kids-keep-calm?at_custom1=%5Bpost+type%5D&amp;at_medium=custom7&amp;at_custom2=facebook_page&amp;at_custom4=54A75F5E-77F1-11EA-A7D3-F81C933C408C&amp;at_custom3=BBC+Family+%26+Education+News&amp;at_campaign=64&amp;fbclid=IwAR2Q6HKCnAN_moZ-CMx2KGoeU7H52IUewqXOl4RIfo-BOUJ68YYvTsJA1Vk"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oz6zOyZpYTY&amp;t=12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hyperlink" Target="https://www.facebook.com/RSPBArne/videos/566428260947128/"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2.jpg"/><Relationship Id="rId4" Type="http://schemas.openxmlformats.org/officeDocument/2006/relationships/hyperlink" Target="http://www.youtube.com/watch?v=cu7msc6DEuc"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K1SVHDcQH7o"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flK2Nasd-AI"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4.jp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uUIGKhG_Vq8"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twinkl.co.uk/resource/t-c-1551-mindfulness-colouring-sheets-bumper-pack"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02E1468SdHg&amp;t=235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56_8aK3cLEA"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902975" y="744575"/>
            <a:ext cx="7338050" cy="4398925"/>
          </a:xfrm>
          <a:prstGeom prst="rect">
            <a:avLst/>
          </a:prstGeom>
          <a:noFill/>
          <a:ln>
            <a:noFill/>
          </a:ln>
        </p:spPr>
      </p:pic>
      <p:sp>
        <p:nvSpPr>
          <p:cNvPr id="57" name="Google Shape;57;p13"/>
          <p:cNvSpPr/>
          <p:nvPr/>
        </p:nvSpPr>
        <p:spPr>
          <a:xfrm>
            <a:off x="311700" y="100125"/>
            <a:ext cx="8520600" cy="493200"/>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Calibri"/>
                <a:ea typeface="Calibri"/>
                <a:cs typeface="Calibri"/>
                <a:sym typeface="Calibri"/>
              </a:rPr>
              <a:t>Take a moment for mindfulness each day</a:t>
            </a:r>
            <a:endParaRPr sz="2400" b="1">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43" name="Google Shape;143;p22"/>
          <p:cNvSpPr/>
          <p:nvPr/>
        </p:nvSpPr>
        <p:spPr>
          <a:xfrm>
            <a:off x="313500" y="457200"/>
            <a:ext cx="8520600" cy="560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t>Affirmations</a:t>
            </a:r>
            <a:endParaRPr sz="2400" b="1"/>
          </a:p>
        </p:txBody>
      </p:sp>
      <p:pic>
        <p:nvPicPr>
          <p:cNvPr id="144" name="Google Shape;144;p22"/>
          <p:cNvPicPr preferRelativeResize="0"/>
          <p:nvPr/>
        </p:nvPicPr>
        <p:blipFill>
          <a:blip r:embed="rId3">
            <a:alphaModFix/>
          </a:blip>
          <a:stretch>
            <a:fillRect/>
          </a:stretch>
        </p:blipFill>
        <p:spPr>
          <a:xfrm>
            <a:off x="403123" y="1152475"/>
            <a:ext cx="2300875" cy="3770225"/>
          </a:xfrm>
          <a:prstGeom prst="rect">
            <a:avLst/>
          </a:prstGeom>
          <a:noFill/>
          <a:ln>
            <a:noFill/>
          </a:ln>
        </p:spPr>
      </p:pic>
      <p:pic>
        <p:nvPicPr>
          <p:cNvPr id="145" name="Google Shape;145;p22"/>
          <p:cNvPicPr preferRelativeResize="0"/>
          <p:nvPr/>
        </p:nvPicPr>
        <p:blipFill>
          <a:blip r:embed="rId4">
            <a:alphaModFix/>
          </a:blip>
          <a:stretch>
            <a:fillRect/>
          </a:stretch>
        </p:blipFill>
        <p:spPr>
          <a:xfrm>
            <a:off x="6533225" y="1156400"/>
            <a:ext cx="2300875" cy="3762375"/>
          </a:xfrm>
          <a:prstGeom prst="rect">
            <a:avLst/>
          </a:prstGeom>
          <a:noFill/>
          <a:ln>
            <a:noFill/>
          </a:ln>
        </p:spPr>
      </p:pic>
      <p:sp>
        <p:nvSpPr>
          <p:cNvPr id="146" name="Google Shape;146;p22"/>
          <p:cNvSpPr/>
          <p:nvPr/>
        </p:nvSpPr>
        <p:spPr>
          <a:xfrm>
            <a:off x="2789363" y="1424338"/>
            <a:ext cx="3658500" cy="322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Part of building a positive mindset is all about belief.  By training yourself to use positive words and phrases about yourself you will build belief in yourself.</a:t>
            </a:r>
            <a:endParaRPr b="1"/>
          </a:p>
          <a:p>
            <a:pPr marL="0" lvl="0" indent="0" algn="ctr" rtl="0">
              <a:spcBef>
                <a:spcPts val="0"/>
              </a:spcBef>
              <a:spcAft>
                <a:spcPts val="0"/>
              </a:spcAft>
              <a:buNone/>
            </a:pPr>
            <a:endParaRPr b="1"/>
          </a:p>
          <a:p>
            <a:pPr marL="0" lvl="0" indent="0" algn="ctr" rtl="0">
              <a:spcBef>
                <a:spcPts val="0"/>
              </a:spcBef>
              <a:spcAft>
                <a:spcPts val="0"/>
              </a:spcAft>
              <a:buNone/>
            </a:pPr>
            <a:r>
              <a:rPr lang="en" b="1"/>
              <a:t>Yes you can!</a:t>
            </a:r>
            <a:endParaRPr b="1"/>
          </a:p>
          <a:p>
            <a:pPr marL="0" lvl="0" indent="0" algn="ctr" rtl="0">
              <a:spcBef>
                <a:spcPts val="0"/>
              </a:spcBef>
              <a:spcAft>
                <a:spcPts val="0"/>
              </a:spcAft>
              <a:buNone/>
            </a:pPr>
            <a:endParaRPr b="1"/>
          </a:p>
          <a:p>
            <a:pPr marL="0" lvl="0" indent="0" algn="ctr" rtl="0">
              <a:spcBef>
                <a:spcPts val="0"/>
              </a:spcBef>
              <a:spcAft>
                <a:spcPts val="0"/>
              </a:spcAft>
              <a:buNone/>
            </a:pPr>
            <a:r>
              <a:rPr lang="en" b="1"/>
              <a:t>Repeat it and believe it!</a:t>
            </a:r>
            <a:endParaRPr b="1"/>
          </a:p>
          <a:p>
            <a:pPr marL="0" lvl="0" indent="0" algn="ctr" rtl="0">
              <a:spcBef>
                <a:spcPts val="0"/>
              </a:spcBef>
              <a:spcAft>
                <a:spcPts val="0"/>
              </a:spcAft>
              <a:buNone/>
            </a:pPr>
            <a:endParaRPr b="1"/>
          </a:p>
          <a:p>
            <a:pPr marL="0" lvl="0" indent="0" algn="ctr" rtl="0">
              <a:spcBef>
                <a:spcPts val="0"/>
              </a:spcBef>
              <a:spcAft>
                <a:spcPts val="0"/>
              </a:spcAft>
              <a:buNone/>
            </a:pPr>
            <a:r>
              <a:rPr lang="en" b="1"/>
              <a:t>Every day!</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53" name="Google Shape;153;p23"/>
          <p:cNvSpPr/>
          <p:nvPr/>
        </p:nvSpPr>
        <p:spPr>
          <a:xfrm>
            <a:off x="316150" y="474225"/>
            <a:ext cx="8520600" cy="54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t>Worry Monster</a:t>
            </a:r>
            <a:endParaRPr sz="2400" b="1"/>
          </a:p>
        </p:txBody>
      </p:sp>
      <p:pic>
        <p:nvPicPr>
          <p:cNvPr id="154" name="Google Shape;154;p23" descr="Image result for worry monster"/>
          <p:cNvPicPr preferRelativeResize="0"/>
          <p:nvPr/>
        </p:nvPicPr>
        <p:blipFill>
          <a:blip r:embed="rId3">
            <a:alphaModFix/>
          </a:blip>
          <a:stretch>
            <a:fillRect/>
          </a:stretch>
        </p:blipFill>
        <p:spPr>
          <a:xfrm>
            <a:off x="608000" y="1152475"/>
            <a:ext cx="3416400" cy="3416400"/>
          </a:xfrm>
          <a:prstGeom prst="rect">
            <a:avLst/>
          </a:prstGeom>
          <a:noFill/>
          <a:ln>
            <a:noFill/>
          </a:ln>
        </p:spPr>
      </p:pic>
      <p:sp>
        <p:nvSpPr>
          <p:cNvPr id="155" name="Google Shape;155;p23"/>
          <p:cNvSpPr/>
          <p:nvPr/>
        </p:nvSpPr>
        <p:spPr>
          <a:xfrm>
            <a:off x="4851650" y="1255675"/>
            <a:ext cx="3416400" cy="3210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As you know my friends and I have moved into The Prince of Wales School.  We are very hungry monsters!  So if you are learning at home, please write any worries down and keep them in a jar or box.  You can feed them to us when you return.  Don’t forget to share your worries with your family too.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62" name="Google Shape;162;p24"/>
          <p:cNvSpPr/>
          <p:nvPr/>
        </p:nvSpPr>
        <p:spPr>
          <a:xfrm>
            <a:off x="340475" y="462075"/>
            <a:ext cx="8520600" cy="555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t>Keep Active!</a:t>
            </a:r>
            <a:endParaRPr sz="2400" b="1"/>
          </a:p>
        </p:txBody>
      </p:sp>
      <p:pic>
        <p:nvPicPr>
          <p:cNvPr id="163" name="Google Shape;163;p24">
            <a:hlinkClick r:id="rId3"/>
          </p:cNvPr>
          <p:cNvPicPr preferRelativeResize="0"/>
          <p:nvPr/>
        </p:nvPicPr>
        <p:blipFill>
          <a:blip r:embed="rId4">
            <a:alphaModFix/>
          </a:blip>
          <a:stretch>
            <a:fillRect/>
          </a:stretch>
        </p:blipFill>
        <p:spPr>
          <a:xfrm>
            <a:off x="311700" y="1152463"/>
            <a:ext cx="5867400" cy="3686175"/>
          </a:xfrm>
          <a:prstGeom prst="rect">
            <a:avLst/>
          </a:prstGeom>
          <a:noFill/>
          <a:ln>
            <a:noFill/>
          </a:ln>
        </p:spPr>
      </p:pic>
      <p:sp>
        <p:nvSpPr>
          <p:cNvPr id="164" name="Google Shape;164;p24"/>
          <p:cNvSpPr/>
          <p:nvPr/>
        </p:nvSpPr>
        <p:spPr>
          <a:xfrm>
            <a:off x="6298650" y="1167325"/>
            <a:ext cx="2626500" cy="3671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Keeping active every day is really important to keep your energy levels in check and to shake off your stress!  Click the picture link to go to the BBC’s Super movers page.  Try and be active every day when you are at home.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25"/>
          <p:cNvSpPr/>
          <p:nvPr/>
        </p:nvSpPr>
        <p:spPr>
          <a:xfrm>
            <a:off x="316150" y="474225"/>
            <a:ext cx="8520600" cy="54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t>Hopes and Dreams Jar</a:t>
            </a:r>
            <a:endParaRPr sz="2400" b="1"/>
          </a:p>
        </p:txBody>
      </p:sp>
      <p:sp>
        <p:nvSpPr>
          <p:cNvPr id="171" name="Google Shape;171;p25"/>
          <p:cNvSpPr/>
          <p:nvPr/>
        </p:nvSpPr>
        <p:spPr>
          <a:xfrm>
            <a:off x="4851650" y="1331875"/>
            <a:ext cx="3416400" cy="3210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At the moment we have to stay at home to keep us and our family safe and well.  But that won’t be forever.  There must be trips and visits away from home that you are missing, so each day write them down on a piece of paper and put them into a jar.  When we find our rainbow and can start going out again with our family and friends, you will have a whole Jar of things to do!</a:t>
            </a:r>
            <a:endParaRPr/>
          </a:p>
        </p:txBody>
      </p:sp>
      <p:pic>
        <p:nvPicPr>
          <p:cNvPr id="172" name="Google Shape;172;p25"/>
          <p:cNvPicPr preferRelativeResize="0"/>
          <p:nvPr/>
        </p:nvPicPr>
        <p:blipFill>
          <a:blip r:embed="rId3">
            <a:alphaModFix/>
          </a:blip>
          <a:stretch>
            <a:fillRect/>
          </a:stretch>
        </p:blipFill>
        <p:spPr>
          <a:xfrm>
            <a:off x="931821" y="1455871"/>
            <a:ext cx="2545800" cy="3009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26"/>
          <p:cNvSpPr/>
          <p:nvPr/>
        </p:nvSpPr>
        <p:spPr>
          <a:xfrm>
            <a:off x="316150" y="474225"/>
            <a:ext cx="8520600" cy="54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t>Relaxing Coral Reef</a:t>
            </a:r>
            <a:endParaRPr sz="2400" b="1"/>
          </a:p>
        </p:txBody>
      </p:sp>
      <p:sp>
        <p:nvSpPr>
          <p:cNvPr id="179" name="Google Shape;179;p26"/>
          <p:cNvSpPr/>
          <p:nvPr/>
        </p:nvSpPr>
        <p:spPr>
          <a:xfrm>
            <a:off x="5167775" y="1255663"/>
            <a:ext cx="3416400" cy="3210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Take time out to watch these relaxing scenes from the coral reef.  Amazing 4K footage of underwater life!  Click on the picture to visit the ocean!</a:t>
            </a:r>
            <a:endParaRPr/>
          </a:p>
        </p:txBody>
      </p:sp>
      <p:pic>
        <p:nvPicPr>
          <p:cNvPr id="180" name="Google Shape;180;p26">
            <a:hlinkClick r:id="rId3"/>
          </p:cNvPr>
          <p:cNvPicPr preferRelativeResize="0"/>
          <p:nvPr/>
        </p:nvPicPr>
        <p:blipFill>
          <a:blip r:embed="rId4">
            <a:alphaModFix/>
          </a:blip>
          <a:stretch>
            <a:fillRect/>
          </a:stretch>
        </p:blipFill>
        <p:spPr>
          <a:xfrm>
            <a:off x="529375" y="1521099"/>
            <a:ext cx="4042625" cy="2679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27"/>
          <p:cNvSpPr/>
          <p:nvPr/>
        </p:nvSpPr>
        <p:spPr>
          <a:xfrm>
            <a:off x="316150" y="474225"/>
            <a:ext cx="8520600" cy="54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t>Looking at the sky</a:t>
            </a:r>
            <a:endParaRPr sz="2400" b="1"/>
          </a:p>
        </p:txBody>
      </p:sp>
      <p:sp>
        <p:nvSpPr>
          <p:cNvPr id="187" name="Google Shape;187;p27"/>
          <p:cNvSpPr/>
          <p:nvPr/>
        </p:nvSpPr>
        <p:spPr>
          <a:xfrm>
            <a:off x="4948925" y="1255663"/>
            <a:ext cx="3416400" cy="3210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When was the last time you spent a while looking at the clouds?  Staring at the sky can be a good quality mindful moment.  Choose a comfortable place in your garden and see what you can see in the clouds.  If you wrap up warm, you could even try it at night!  Just be sure to not look directly at the Sun!</a:t>
            </a:r>
            <a:endParaRPr/>
          </a:p>
        </p:txBody>
      </p:sp>
      <p:pic>
        <p:nvPicPr>
          <p:cNvPr id="188" name="Google Shape;188;p27"/>
          <p:cNvPicPr preferRelativeResize="0"/>
          <p:nvPr/>
        </p:nvPicPr>
        <p:blipFill>
          <a:blip r:embed="rId3">
            <a:alphaModFix/>
          </a:blip>
          <a:stretch>
            <a:fillRect/>
          </a:stretch>
        </p:blipFill>
        <p:spPr>
          <a:xfrm>
            <a:off x="1161650" y="1387776"/>
            <a:ext cx="3016951" cy="3077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28"/>
          <p:cNvSpPr/>
          <p:nvPr/>
        </p:nvSpPr>
        <p:spPr>
          <a:xfrm>
            <a:off x="316150" y="474225"/>
            <a:ext cx="8520600" cy="54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t>Fiddle Fantastic</a:t>
            </a:r>
            <a:endParaRPr sz="2400" b="1"/>
          </a:p>
        </p:txBody>
      </p:sp>
      <p:sp>
        <p:nvSpPr>
          <p:cNvPr id="195" name="Google Shape;195;p28"/>
          <p:cNvSpPr/>
          <p:nvPr/>
        </p:nvSpPr>
        <p:spPr>
          <a:xfrm>
            <a:off x="5167775" y="1255663"/>
            <a:ext cx="3416400" cy="3210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Create your own Fiddle Box, containing all of the things that you like to touch.  Touch can be such an underrated sense!  It could be a favourite fiddle toy that you have or just a piece of fabric that you like the feel of.  Get stuck in when you are feeling a bit tense or anxious, or if you just want to relax.</a:t>
            </a:r>
            <a:endParaRPr/>
          </a:p>
        </p:txBody>
      </p:sp>
      <p:pic>
        <p:nvPicPr>
          <p:cNvPr id="196" name="Google Shape;196;p28"/>
          <p:cNvPicPr preferRelativeResize="0"/>
          <p:nvPr/>
        </p:nvPicPr>
        <p:blipFill>
          <a:blip r:embed="rId3">
            <a:alphaModFix/>
          </a:blip>
          <a:stretch>
            <a:fillRect/>
          </a:stretch>
        </p:blipFill>
        <p:spPr>
          <a:xfrm>
            <a:off x="759025" y="1158075"/>
            <a:ext cx="3812981" cy="3820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p:nvPr/>
        </p:nvSpPr>
        <p:spPr>
          <a:xfrm>
            <a:off x="316150" y="474225"/>
            <a:ext cx="8520600" cy="54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t>Jamie’s Brain Breaks</a:t>
            </a:r>
            <a:endParaRPr sz="2400" b="1"/>
          </a:p>
        </p:txBody>
      </p:sp>
      <p:sp>
        <p:nvSpPr>
          <p:cNvPr id="202" name="Google Shape;202;p29"/>
          <p:cNvSpPr/>
          <p:nvPr/>
        </p:nvSpPr>
        <p:spPr>
          <a:xfrm>
            <a:off x="5167775" y="1255663"/>
            <a:ext cx="3416400" cy="3210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Cosmic Kids Series of Brain Breaks gives simple and fun mini yoga sessions that can be completed in about 5 minutes.  Why not have a go to break up the day?  They might be useful for between home school activities, or when the activities aren’t going too well!</a:t>
            </a:r>
            <a:endParaRPr/>
          </a:p>
        </p:txBody>
      </p:sp>
      <p:pic>
        <p:nvPicPr>
          <p:cNvPr id="203" name="Google Shape;203;p29">
            <a:hlinkClick r:id="rId3"/>
          </p:cNvPr>
          <p:cNvPicPr preferRelativeResize="0"/>
          <p:nvPr/>
        </p:nvPicPr>
        <p:blipFill>
          <a:blip r:embed="rId4">
            <a:alphaModFix/>
          </a:blip>
          <a:stretch>
            <a:fillRect/>
          </a:stretch>
        </p:blipFill>
        <p:spPr>
          <a:xfrm>
            <a:off x="480700" y="1617663"/>
            <a:ext cx="4486275" cy="2486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0"/>
          <p:cNvSpPr/>
          <p:nvPr/>
        </p:nvSpPr>
        <p:spPr>
          <a:xfrm>
            <a:off x="316150" y="474225"/>
            <a:ext cx="8520600" cy="54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t>Guided Relaxation / Creative Visualisation</a:t>
            </a:r>
            <a:endParaRPr sz="2400" b="1"/>
          </a:p>
        </p:txBody>
      </p:sp>
      <p:sp>
        <p:nvSpPr>
          <p:cNvPr id="209" name="Google Shape;209;p30"/>
          <p:cNvSpPr/>
          <p:nvPr/>
        </p:nvSpPr>
        <p:spPr>
          <a:xfrm>
            <a:off x="5167775" y="1255663"/>
            <a:ext cx="3416400" cy="3210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Guided Relaxation and Creative Visualisation guides you and your children through a relaxing story.  Allowing you to imagine the story that is being told as you relax and enjoy.  This one is all about a treehouse.</a:t>
            </a:r>
            <a:endParaRPr/>
          </a:p>
        </p:txBody>
      </p:sp>
      <p:pic>
        <p:nvPicPr>
          <p:cNvPr id="210" name="Google Shape;210;p30">
            <a:hlinkClick r:id="rId3"/>
          </p:cNvPr>
          <p:cNvPicPr preferRelativeResize="0"/>
          <p:nvPr/>
        </p:nvPicPr>
        <p:blipFill>
          <a:blip r:embed="rId4">
            <a:alphaModFix/>
          </a:blip>
          <a:stretch>
            <a:fillRect/>
          </a:stretch>
        </p:blipFill>
        <p:spPr>
          <a:xfrm>
            <a:off x="437750" y="1486375"/>
            <a:ext cx="4577625" cy="26281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p:nvPr/>
        </p:nvSpPr>
        <p:spPr>
          <a:xfrm>
            <a:off x="316150" y="474225"/>
            <a:ext cx="8520600" cy="54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t>Stretch</a:t>
            </a:r>
            <a:endParaRPr sz="2400" b="1"/>
          </a:p>
        </p:txBody>
      </p:sp>
      <p:sp>
        <p:nvSpPr>
          <p:cNvPr id="216" name="Google Shape;216;p31"/>
          <p:cNvSpPr/>
          <p:nvPr/>
        </p:nvSpPr>
        <p:spPr>
          <a:xfrm>
            <a:off x="5167775" y="1255663"/>
            <a:ext cx="3416400" cy="3210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Taking time to stretch out those tired muscles is always satisfying.  You can do this yourself following slow long stretches that we usually do in PE.  If you would like some guidance click on the Super Yoga link on the left.  Remember: Don’t push yourself too far and do it slowly!</a:t>
            </a:r>
            <a:endParaRPr/>
          </a:p>
        </p:txBody>
      </p:sp>
      <p:pic>
        <p:nvPicPr>
          <p:cNvPr id="217" name="Google Shape;217;p31">
            <a:hlinkClick r:id="rId3"/>
          </p:cNvPr>
          <p:cNvPicPr preferRelativeResize="0"/>
          <p:nvPr/>
        </p:nvPicPr>
        <p:blipFill>
          <a:blip r:embed="rId4">
            <a:alphaModFix/>
          </a:blip>
          <a:stretch>
            <a:fillRect/>
          </a:stretch>
        </p:blipFill>
        <p:spPr>
          <a:xfrm>
            <a:off x="778225" y="1808940"/>
            <a:ext cx="3629175" cy="2103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64" name="Google Shape;64;p14"/>
          <p:cNvSpPr/>
          <p:nvPr/>
        </p:nvSpPr>
        <p:spPr>
          <a:xfrm>
            <a:off x="311550" y="460000"/>
            <a:ext cx="8520600" cy="557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t>Breathing Exercises</a:t>
            </a:r>
            <a:endParaRPr sz="2400" b="1"/>
          </a:p>
        </p:txBody>
      </p:sp>
      <p:pic>
        <p:nvPicPr>
          <p:cNvPr id="65" name="Google Shape;65;p14"/>
          <p:cNvPicPr preferRelativeResize="0"/>
          <p:nvPr/>
        </p:nvPicPr>
        <p:blipFill>
          <a:blip r:embed="rId3">
            <a:alphaModFix/>
          </a:blip>
          <a:stretch>
            <a:fillRect/>
          </a:stretch>
        </p:blipFill>
        <p:spPr>
          <a:xfrm>
            <a:off x="311700" y="1152475"/>
            <a:ext cx="2514600" cy="3416400"/>
          </a:xfrm>
          <a:prstGeom prst="rect">
            <a:avLst/>
          </a:prstGeom>
          <a:noFill/>
          <a:ln>
            <a:noFill/>
          </a:ln>
        </p:spPr>
      </p:pic>
      <p:pic>
        <p:nvPicPr>
          <p:cNvPr id="66" name="Google Shape;66;p14"/>
          <p:cNvPicPr preferRelativeResize="0"/>
          <p:nvPr/>
        </p:nvPicPr>
        <p:blipFill>
          <a:blip r:embed="rId4">
            <a:alphaModFix/>
          </a:blip>
          <a:stretch>
            <a:fillRect/>
          </a:stretch>
        </p:blipFill>
        <p:spPr>
          <a:xfrm>
            <a:off x="6308025" y="1152475"/>
            <a:ext cx="2524125" cy="3416400"/>
          </a:xfrm>
          <a:prstGeom prst="rect">
            <a:avLst/>
          </a:prstGeom>
          <a:noFill/>
          <a:ln>
            <a:noFill/>
          </a:ln>
        </p:spPr>
      </p:pic>
      <p:pic>
        <p:nvPicPr>
          <p:cNvPr id="67" name="Google Shape;67;p14">
            <a:hlinkClick r:id="rId5"/>
          </p:cNvPr>
          <p:cNvPicPr preferRelativeResize="0"/>
          <p:nvPr/>
        </p:nvPicPr>
        <p:blipFill>
          <a:blip r:embed="rId6">
            <a:alphaModFix/>
          </a:blip>
          <a:stretch>
            <a:fillRect/>
          </a:stretch>
        </p:blipFill>
        <p:spPr>
          <a:xfrm>
            <a:off x="2667963" y="1794970"/>
            <a:ext cx="3808076" cy="2131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2"/>
          <p:cNvSpPr/>
          <p:nvPr/>
        </p:nvSpPr>
        <p:spPr>
          <a:xfrm>
            <a:off x="316150" y="474225"/>
            <a:ext cx="8520600" cy="54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t>Mindful Moment’s from CBeebies</a:t>
            </a:r>
            <a:endParaRPr sz="2400" b="1"/>
          </a:p>
        </p:txBody>
      </p:sp>
      <p:sp>
        <p:nvSpPr>
          <p:cNvPr id="223" name="Google Shape;223;p32"/>
          <p:cNvSpPr/>
          <p:nvPr/>
        </p:nvSpPr>
        <p:spPr>
          <a:xfrm>
            <a:off x="5167775" y="1255663"/>
            <a:ext cx="3416400" cy="3210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Seven wonderful mindful moments from CBeebies.  Mindful Munching, Laughing Together,  Breathing Deep, Stretching, Cloud Spotting, CBeebies Radio and Doodling!  Click the picture for the link!</a:t>
            </a:r>
            <a:endParaRPr/>
          </a:p>
        </p:txBody>
      </p:sp>
      <p:pic>
        <p:nvPicPr>
          <p:cNvPr id="224" name="Google Shape;224;p32">
            <a:hlinkClick r:id="rId3"/>
          </p:cNvPr>
          <p:cNvPicPr preferRelativeResize="0"/>
          <p:nvPr/>
        </p:nvPicPr>
        <p:blipFill>
          <a:blip r:embed="rId4">
            <a:alphaModFix/>
          </a:blip>
          <a:stretch>
            <a:fillRect/>
          </a:stretch>
        </p:blipFill>
        <p:spPr>
          <a:xfrm>
            <a:off x="486375" y="1511925"/>
            <a:ext cx="4541150" cy="2697525"/>
          </a:xfrm>
          <a:prstGeom prst="rect">
            <a:avLst/>
          </a:prstGeom>
          <a:noFill/>
          <a:ln>
            <a:noFill/>
          </a:ln>
        </p:spPr>
      </p:pic>
      <p:pic>
        <p:nvPicPr>
          <p:cNvPr id="225" name="Google Shape;225;p32"/>
          <p:cNvPicPr preferRelativeResize="0"/>
          <p:nvPr/>
        </p:nvPicPr>
        <p:blipFill>
          <a:blip r:embed="rId5">
            <a:alphaModFix/>
          </a:blip>
          <a:stretch>
            <a:fillRect/>
          </a:stretch>
        </p:blipFill>
        <p:spPr>
          <a:xfrm>
            <a:off x="486363" y="1511913"/>
            <a:ext cx="1039176" cy="3730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33"/>
          <p:cNvSpPr/>
          <p:nvPr/>
        </p:nvSpPr>
        <p:spPr>
          <a:xfrm>
            <a:off x="316150" y="474225"/>
            <a:ext cx="8520600" cy="54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t>Awe and Wonder</a:t>
            </a:r>
            <a:endParaRPr sz="2400" b="1"/>
          </a:p>
        </p:txBody>
      </p:sp>
      <p:sp>
        <p:nvSpPr>
          <p:cNvPr id="232" name="Google Shape;232;p33"/>
          <p:cNvSpPr/>
          <p:nvPr/>
        </p:nvSpPr>
        <p:spPr>
          <a:xfrm>
            <a:off x="5167775" y="1255663"/>
            <a:ext cx="3416400" cy="3210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Sometimes you see something that makes you go “Wow!”.</a:t>
            </a:r>
            <a:endParaRPr/>
          </a:p>
          <a:p>
            <a:pPr marL="0" lvl="0" indent="0" algn="ctr" rtl="0">
              <a:spcBef>
                <a:spcPts val="0"/>
              </a:spcBef>
              <a:spcAft>
                <a:spcPts val="0"/>
              </a:spcAft>
              <a:buNone/>
            </a:pPr>
            <a:r>
              <a:rPr lang="en"/>
              <a:t>It gives you that warm feeling inside and the knowledge that the world is such an incredible place with things to see that have never been seen before.  </a:t>
            </a:r>
            <a:endParaRPr/>
          </a:p>
          <a:p>
            <a:pPr marL="0" lvl="0" indent="0" algn="ctr" rtl="0">
              <a:spcBef>
                <a:spcPts val="0"/>
              </a:spcBef>
              <a:spcAft>
                <a:spcPts val="0"/>
              </a:spcAft>
              <a:buNone/>
            </a:pPr>
            <a:r>
              <a:rPr lang="en"/>
              <a:t>I love these Manta Rays leaping out of the ocean. Click on the picture to see the video!</a:t>
            </a:r>
            <a:endParaRPr/>
          </a:p>
        </p:txBody>
      </p:sp>
      <p:pic>
        <p:nvPicPr>
          <p:cNvPr id="233" name="Google Shape;233;p33">
            <a:hlinkClick r:id="rId3"/>
          </p:cNvPr>
          <p:cNvPicPr preferRelativeResize="0"/>
          <p:nvPr/>
        </p:nvPicPr>
        <p:blipFill>
          <a:blip r:embed="rId4">
            <a:alphaModFix/>
          </a:blip>
          <a:stretch>
            <a:fillRect/>
          </a:stretch>
        </p:blipFill>
        <p:spPr>
          <a:xfrm>
            <a:off x="1147349" y="1255675"/>
            <a:ext cx="2947475" cy="3377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4"/>
          <p:cNvSpPr/>
          <p:nvPr/>
        </p:nvSpPr>
        <p:spPr>
          <a:xfrm>
            <a:off x="316150" y="626625"/>
            <a:ext cx="8520600" cy="543600"/>
          </a:xfrm>
          <a:prstGeom prst="roundRect">
            <a:avLst>
              <a:gd name="adj" fmla="val 16667"/>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Forest Bathing</a:t>
            </a:r>
            <a:endParaRPr sz="2400" b="1">
              <a:solidFill>
                <a:srgbClr val="FFFFFF"/>
              </a:solidFill>
            </a:endParaRPr>
          </a:p>
        </p:txBody>
      </p:sp>
      <p:sp>
        <p:nvSpPr>
          <p:cNvPr id="239" name="Google Shape;239;p34"/>
          <p:cNvSpPr/>
          <p:nvPr/>
        </p:nvSpPr>
        <p:spPr>
          <a:xfrm>
            <a:off x="4269700" y="1331875"/>
            <a:ext cx="4566900" cy="2837100"/>
          </a:xfrm>
          <a:prstGeom prst="roundRect">
            <a:avLst>
              <a:gd name="adj" fmla="val 16667"/>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b="1"/>
          </a:p>
          <a:p>
            <a:pPr marL="0" lvl="0" indent="0" algn="ctr" rtl="0">
              <a:spcBef>
                <a:spcPts val="0"/>
              </a:spcBef>
              <a:spcAft>
                <a:spcPts val="0"/>
              </a:spcAft>
              <a:buNone/>
            </a:pPr>
            <a:endParaRPr sz="1200" b="1"/>
          </a:p>
          <a:p>
            <a:pPr marL="0" lvl="0" indent="0" algn="ctr" rtl="0">
              <a:spcBef>
                <a:spcPts val="0"/>
              </a:spcBef>
              <a:spcAft>
                <a:spcPts val="0"/>
              </a:spcAft>
              <a:buClr>
                <a:schemeClr val="dk1"/>
              </a:buClr>
              <a:buSzPts val="1100"/>
              <a:buFont typeface="Arial"/>
              <a:buNone/>
            </a:pPr>
            <a:endParaRPr sz="1800" b="1">
              <a:solidFill>
                <a:srgbClr val="FFFFFF"/>
              </a:solidFill>
            </a:endParaRPr>
          </a:p>
          <a:p>
            <a:pPr marL="0" lvl="0" indent="0" algn="ctr" rtl="0">
              <a:spcBef>
                <a:spcPts val="0"/>
              </a:spcBef>
              <a:spcAft>
                <a:spcPts val="0"/>
              </a:spcAft>
              <a:buClr>
                <a:schemeClr val="dk1"/>
              </a:buClr>
              <a:buSzPts val="1100"/>
              <a:buFont typeface="Arial"/>
              <a:buNone/>
            </a:pPr>
            <a:endParaRPr sz="1800" b="1">
              <a:solidFill>
                <a:srgbClr val="FFFFFF"/>
              </a:solidFill>
            </a:endParaRPr>
          </a:p>
          <a:p>
            <a:pPr marL="0" lvl="0" indent="0" algn="ctr" rtl="0">
              <a:spcBef>
                <a:spcPts val="0"/>
              </a:spcBef>
              <a:spcAft>
                <a:spcPts val="0"/>
              </a:spcAft>
              <a:buClr>
                <a:schemeClr val="dk1"/>
              </a:buClr>
              <a:buSzPts val="1100"/>
              <a:buFont typeface="Arial"/>
              <a:buNone/>
            </a:pPr>
            <a:endParaRPr sz="1800" b="1">
              <a:solidFill>
                <a:srgbClr val="FFFFFF"/>
              </a:solidFill>
            </a:endParaRPr>
          </a:p>
          <a:p>
            <a:pPr marL="0" lvl="0" indent="0" algn="ctr" rtl="0">
              <a:spcBef>
                <a:spcPts val="0"/>
              </a:spcBef>
              <a:spcAft>
                <a:spcPts val="0"/>
              </a:spcAft>
              <a:buClr>
                <a:schemeClr val="dk1"/>
              </a:buClr>
              <a:buSzPts val="1100"/>
              <a:buFont typeface="Arial"/>
              <a:buNone/>
            </a:pPr>
            <a:endParaRPr sz="1800" b="1">
              <a:solidFill>
                <a:srgbClr val="FFFFFF"/>
              </a:solidFill>
            </a:endParaRPr>
          </a:p>
          <a:p>
            <a:pPr marL="0" lvl="0" indent="0" algn="ctr" rtl="0">
              <a:spcBef>
                <a:spcPts val="0"/>
              </a:spcBef>
              <a:spcAft>
                <a:spcPts val="0"/>
              </a:spcAft>
              <a:buClr>
                <a:schemeClr val="dk1"/>
              </a:buClr>
              <a:buSzPts val="1100"/>
              <a:buFont typeface="Arial"/>
              <a:buNone/>
            </a:pPr>
            <a:endParaRPr sz="1800" b="1">
              <a:solidFill>
                <a:srgbClr val="FFFFFF"/>
              </a:solidFill>
            </a:endParaRPr>
          </a:p>
          <a:p>
            <a:pPr marL="0" lvl="0" indent="0" algn="ctr" rtl="0">
              <a:spcBef>
                <a:spcPts val="0"/>
              </a:spcBef>
              <a:spcAft>
                <a:spcPts val="0"/>
              </a:spcAft>
              <a:buClr>
                <a:schemeClr val="dk1"/>
              </a:buClr>
              <a:buSzPts val="1100"/>
              <a:buFont typeface="Arial"/>
              <a:buNone/>
            </a:pPr>
            <a:r>
              <a:rPr lang="en" sz="1800" b="1">
                <a:solidFill>
                  <a:srgbClr val="FFFFFF"/>
                </a:solidFill>
              </a:rPr>
              <a:t>A trip to the woods is a bit of a treat at the moment, so if you can’t get to go to the real thing have a go at Forest Bathing courtesy of RSPB Arne in this video:</a:t>
            </a:r>
            <a:endParaRPr sz="1800" b="1">
              <a:solidFill>
                <a:srgbClr val="FFFFFF"/>
              </a:solidFill>
            </a:endParaRPr>
          </a:p>
          <a:p>
            <a:pPr marL="0" lvl="0" indent="0" algn="ctr" rtl="0">
              <a:spcBef>
                <a:spcPts val="0"/>
              </a:spcBef>
              <a:spcAft>
                <a:spcPts val="0"/>
              </a:spcAft>
              <a:buClr>
                <a:schemeClr val="dk1"/>
              </a:buClr>
              <a:buSzPts val="1100"/>
              <a:buFont typeface="Arial"/>
              <a:buNone/>
            </a:pPr>
            <a:r>
              <a:rPr lang="en" sz="1200" b="1" u="sng">
                <a:solidFill>
                  <a:schemeClr val="hlink"/>
                </a:solidFill>
                <a:hlinkClick r:id="rId3"/>
              </a:rPr>
              <a:t>Forest Bathing Arne</a:t>
            </a:r>
            <a:endParaRPr sz="1200" b="1">
              <a:solidFill>
                <a:srgbClr val="FFFFFF"/>
              </a:solidFill>
            </a:endParaRPr>
          </a:p>
          <a:p>
            <a:pPr marL="0" lvl="0" indent="0" algn="l" rtl="0">
              <a:spcBef>
                <a:spcPts val="0"/>
              </a:spcBef>
              <a:spcAft>
                <a:spcPts val="0"/>
              </a:spcAft>
              <a:buClr>
                <a:schemeClr val="dk1"/>
              </a:buClr>
              <a:buSzPts val="1100"/>
              <a:buFont typeface="Arial"/>
              <a:buNone/>
            </a:pPr>
            <a:endParaRPr sz="1200" b="1">
              <a:solidFill>
                <a:srgbClr val="FFFFFF"/>
              </a:solidFill>
            </a:endParaRPr>
          </a:p>
          <a:p>
            <a:pPr marL="0" lvl="0" indent="0" algn="ctr" rtl="0">
              <a:spcBef>
                <a:spcPts val="0"/>
              </a:spcBef>
              <a:spcAft>
                <a:spcPts val="0"/>
              </a:spcAft>
              <a:buClr>
                <a:schemeClr val="dk1"/>
              </a:buClr>
              <a:buSzPts val="1100"/>
              <a:buFont typeface="Arial"/>
              <a:buNone/>
            </a:pPr>
            <a:endParaRPr sz="1200" b="1">
              <a:solidFill>
                <a:srgbClr val="FFFFFF"/>
              </a:solidFill>
            </a:endParaRPr>
          </a:p>
          <a:p>
            <a:pPr marL="0" lvl="0" indent="0" algn="ctr" rtl="0">
              <a:spcBef>
                <a:spcPts val="0"/>
              </a:spcBef>
              <a:spcAft>
                <a:spcPts val="0"/>
              </a:spcAft>
              <a:buClr>
                <a:schemeClr val="dk1"/>
              </a:buClr>
              <a:buSzPts val="1100"/>
              <a:buFont typeface="Arial"/>
              <a:buNone/>
            </a:pPr>
            <a:endParaRPr sz="1200" b="1">
              <a:solidFill>
                <a:srgbClr val="FFFFFF"/>
              </a:solidFill>
            </a:endParaRPr>
          </a:p>
          <a:p>
            <a:pPr marL="0" lvl="0" indent="0" algn="ctr" rtl="0">
              <a:spcBef>
                <a:spcPts val="0"/>
              </a:spcBef>
              <a:spcAft>
                <a:spcPts val="0"/>
              </a:spcAft>
              <a:buClr>
                <a:schemeClr val="dk1"/>
              </a:buClr>
              <a:buSzPts val="1100"/>
              <a:buFont typeface="Arial"/>
              <a:buNone/>
            </a:pPr>
            <a:endParaRPr sz="1600" b="1">
              <a:solidFill>
                <a:srgbClr val="FFFFFF"/>
              </a:solidFill>
            </a:endParaRPr>
          </a:p>
          <a:p>
            <a:pPr marL="0" lvl="0" indent="0" algn="ctr" rtl="0">
              <a:spcBef>
                <a:spcPts val="0"/>
              </a:spcBef>
              <a:spcAft>
                <a:spcPts val="0"/>
              </a:spcAft>
              <a:buClr>
                <a:schemeClr val="dk1"/>
              </a:buClr>
              <a:buSzPts val="1100"/>
              <a:buFont typeface="Arial"/>
              <a:buNone/>
            </a:pPr>
            <a:endParaRPr sz="1200" b="1">
              <a:solidFill>
                <a:srgbClr val="FFFFFF"/>
              </a:solidFill>
            </a:endParaRPr>
          </a:p>
          <a:p>
            <a:pPr marL="0" lvl="0" indent="0" algn="ctr" rtl="0">
              <a:spcBef>
                <a:spcPts val="0"/>
              </a:spcBef>
              <a:spcAft>
                <a:spcPts val="0"/>
              </a:spcAft>
              <a:buClr>
                <a:schemeClr val="dk1"/>
              </a:buClr>
              <a:buSzPts val="1100"/>
              <a:buFont typeface="Arial"/>
              <a:buNone/>
            </a:pPr>
            <a:endParaRPr sz="1200" b="1">
              <a:solidFill>
                <a:srgbClr val="FFFFFF"/>
              </a:solidFill>
            </a:endParaRPr>
          </a:p>
          <a:p>
            <a:pPr marL="0" lvl="0" indent="0" algn="l" rtl="0">
              <a:spcBef>
                <a:spcPts val="0"/>
              </a:spcBef>
              <a:spcAft>
                <a:spcPts val="0"/>
              </a:spcAft>
              <a:buClr>
                <a:schemeClr val="dk1"/>
              </a:buClr>
              <a:buSzPts val="1100"/>
              <a:buFont typeface="Arial"/>
              <a:buNone/>
            </a:pPr>
            <a:endParaRPr sz="1200" b="1">
              <a:solidFill>
                <a:srgbClr val="FFFFFF"/>
              </a:solidFill>
            </a:endParaRPr>
          </a:p>
          <a:p>
            <a:pPr marL="0" lvl="0" indent="0" algn="ctr" rtl="0">
              <a:spcBef>
                <a:spcPts val="0"/>
              </a:spcBef>
              <a:spcAft>
                <a:spcPts val="0"/>
              </a:spcAft>
              <a:buClr>
                <a:schemeClr val="dk1"/>
              </a:buClr>
              <a:buSzPts val="1100"/>
              <a:buFont typeface="Arial"/>
              <a:buNone/>
            </a:pPr>
            <a:endParaRPr sz="1200" b="1">
              <a:solidFill>
                <a:srgbClr val="FFFFFF"/>
              </a:solidFill>
            </a:endParaRPr>
          </a:p>
          <a:p>
            <a:pPr marL="0" lvl="0" indent="0" algn="ctr" rtl="0">
              <a:spcBef>
                <a:spcPts val="0"/>
              </a:spcBef>
              <a:spcAft>
                <a:spcPts val="0"/>
              </a:spcAft>
              <a:buClr>
                <a:schemeClr val="dk1"/>
              </a:buClr>
              <a:buSzPts val="1100"/>
              <a:buFont typeface="Arial"/>
              <a:buNone/>
            </a:pPr>
            <a:endParaRPr sz="1200" b="1">
              <a:solidFill>
                <a:srgbClr val="FFFFFF"/>
              </a:solidFill>
            </a:endParaRPr>
          </a:p>
          <a:p>
            <a:pPr marL="0" lvl="0" indent="0" algn="ctr" rtl="0">
              <a:spcBef>
                <a:spcPts val="0"/>
              </a:spcBef>
              <a:spcAft>
                <a:spcPts val="0"/>
              </a:spcAft>
              <a:buClr>
                <a:schemeClr val="dk1"/>
              </a:buClr>
              <a:buSzPts val="1100"/>
              <a:buFont typeface="Arial"/>
              <a:buNone/>
            </a:pPr>
            <a:endParaRPr sz="1200" b="1"/>
          </a:p>
          <a:p>
            <a:pPr marL="0" lvl="0" indent="0" algn="ctr" rtl="0">
              <a:spcBef>
                <a:spcPts val="0"/>
              </a:spcBef>
              <a:spcAft>
                <a:spcPts val="0"/>
              </a:spcAft>
              <a:buNone/>
            </a:pPr>
            <a:endParaRPr sz="1200" b="1"/>
          </a:p>
        </p:txBody>
      </p:sp>
      <p:sp>
        <p:nvSpPr>
          <p:cNvPr id="240" name="Google Shape;240;p34"/>
          <p:cNvSpPr txBox="1"/>
          <p:nvPr/>
        </p:nvSpPr>
        <p:spPr>
          <a:xfrm>
            <a:off x="0" y="4312800"/>
            <a:ext cx="9144000" cy="8307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rgbClr val="FFFFFF"/>
                </a:solidFill>
                <a:latin typeface="Calibri"/>
                <a:ea typeface="Calibri"/>
                <a:cs typeface="Calibri"/>
                <a:sym typeface="Calibri"/>
              </a:rPr>
              <a:t>Your teacher would love to see your finished work. Feel free to class dojo a picture</a:t>
            </a:r>
            <a:endParaRPr sz="2000" b="1" dirty="0">
              <a:solidFill>
                <a:srgbClr val="FFFFFF"/>
              </a:solidFill>
              <a:latin typeface="Calibri"/>
              <a:ea typeface="Calibri"/>
              <a:cs typeface="Calibri"/>
              <a:sym typeface="Calibri"/>
            </a:endParaRPr>
          </a:p>
        </p:txBody>
      </p:sp>
      <p:sp>
        <p:nvSpPr>
          <p:cNvPr id="241" name="Google Shape;241;p34"/>
          <p:cNvSpPr txBox="1"/>
          <p:nvPr/>
        </p:nvSpPr>
        <p:spPr>
          <a:xfrm>
            <a:off x="387250" y="91725"/>
            <a:ext cx="8370600" cy="42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0000"/>
                </a:solidFill>
                <a:highlight>
                  <a:srgbClr val="FFFF00"/>
                </a:highlight>
              </a:rPr>
              <a:t>#InspiredToLearn - Half Term Mindful Moment </a:t>
            </a:r>
            <a:endParaRPr sz="2400">
              <a:solidFill>
                <a:srgbClr val="FF0000"/>
              </a:solidFill>
              <a:highlight>
                <a:srgbClr val="FFFF00"/>
              </a:highlight>
            </a:endParaRPr>
          </a:p>
        </p:txBody>
      </p:sp>
      <p:pic>
        <p:nvPicPr>
          <p:cNvPr id="242" name="Google Shape;242;p34" descr="Nature has it’s own way of communicating with children and teaching them difficult concepts in simple ways. Beyond the obvious health benefits of being in nature, here are some precious gifts that forests give kids. For more info visit http://www.healingforest.org/&#10;&#10;Healing Forest is a journey to discover the magical healing powers of nature. To find ways to reconnect people with nature.  Join us in this exploration of fascinating forests and inspiring stories of healing from nature. Our aim is simple. Helping people heal. Helping Forests heal." title="Gifts Forest Give Kids">
            <a:hlinkClick r:id="rId4"/>
          </p:cNvPr>
          <p:cNvPicPr preferRelativeResize="0"/>
          <p:nvPr/>
        </p:nvPicPr>
        <p:blipFill>
          <a:blip r:embed="rId5">
            <a:alphaModFix/>
          </a:blip>
          <a:stretch>
            <a:fillRect/>
          </a:stretch>
        </p:blipFill>
        <p:spPr>
          <a:xfrm>
            <a:off x="152400" y="1322625"/>
            <a:ext cx="3783700" cy="2837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5"/>
          <p:cNvSpPr/>
          <p:nvPr/>
        </p:nvSpPr>
        <p:spPr>
          <a:xfrm>
            <a:off x="316150" y="626625"/>
            <a:ext cx="8520600" cy="543600"/>
          </a:xfrm>
          <a:prstGeom prst="roundRect">
            <a:avLst>
              <a:gd name="adj" fmla="val 16667"/>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Peace Out!</a:t>
            </a:r>
            <a:endParaRPr sz="2400" b="1">
              <a:solidFill>
                <a:srgbClr val="FFFFFF"/>
              </a:solidFill>
            </a:endParaRPr>
          </a:p>
        </p:txBody>
      </p:sp>
      <p:sp>
        <p:nvSpPr>
          <p:cNvPr id="248" name="Google Shape;248;p35"/>
          <p:cNvSpPr/>
          <p:nvPr/>
        </p:nvSpPr>
        <p:spPr>
          <a:xfrm>
            <a:off x="4269700" y="1331875"/>
            <a:ext cx="4566900" cy="2837100"/>
          </a:xfrm>
          <a:prstGeom prst="roundRect">
            <a:avLst>
              <a:gd name="adj" fmla="val 16667"/>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b="1"/>
          </a:p>
          <a:p>
            <a:pPr marL="0" lvl="0" indent="0" algn="ctr" rtl="0">
              <a:spcBef>
                <a:spcPts val="0"/>
              </a:spcBef>
              <a:spcAft>
                <a:spcPts val="0"/>
              </a:spcAft>
              <a:buNone/>
            </a:pPr>
            <a:endParaRPr sz="1200" b="1"/>
          </a:p>
          <a:p>
            <a:pPr marL="0" lvl="0" indent="0" algn="ctr" rtl="0">
              <a:spcBef>
                <a:spcPts val="0"/>
              </a:spcBef>
              <a:spcAft>
                <a:spcPts val="0"/>
              </a:spcAft>
              <a:buClr>
                <a:schemeClr val="dk1"/>
              </a:buClr>
              <a:buSzPts val="1100"/>
              <a:buFont typeface="Arial"/>
              <a:buNone/>
            </a:pPr>
            <a:endParaRPr sz="1200" b="1">
              <a:solidFill>
                <a:srgbClr val="FFFFFF"/>
              </a:solidFill>
            </a:endParaRPr>
          </a:p>
          <a:p>
            <a:pPr marL="0" lvl="0" indent="0" algn="ctr" rtl="0">
              <a:spcBef>
                <a:spcPts val="0"/>
              </a:spcBef>
              <a:spcAft>
                <a:spcPts val="0"/>
              </a:spcAft>
              <a:buClr>
                <a:schemeClr val="dk1"/>
              </a:buClr>
              <a:buSzPts val="1100"/>
              <a:buFont typeface="Arial"/>
              <a:buNone/>
            </a:pPr>
            <a:endParaRPr sz="1700" b="1">
              <a:solidFill>
                <a:srgbClr val="FFFFFF"/>
              </a:solidFill>
            </a:endParaRPr>
          </a:p>
          <a:p>
            <a:pPr marL="0" lvl="0" indent="0" algn="ctr" rtl="0">
              <a:spcBef>
                <a:spcPts val="0"/>
              </a:spcBef>
              <a:spcAft>
                <a:spcPts val="0"/>
              </a:spcAft>
              <a:buClr>
                <a:schemeClr val="dk1"/>
              </a:buClr>
              <a:buSzPts val="1100"/>
              <a:buFont typeface="Arial"/>
              <a:buNone/>
            </a:pPr>
            <a:endParaRPr sz="1700" b="1">
              <a:solidFill>
                <a:srgbClr val="FFFFFF"/>
              </a:solidFill>
            </a:endParaRPr>
          </a:p>
          <a:p>
            <a:pPr marL="0" lvl="0" indent="0" algn="ctr" rtl="0">
              <a:spcBef>
                <a:spcPts val="0"/>
              </a:spcBef>
              <a:spcAft>
                <a:spcPts val="0"/>
              </a:spcAft>
              <a:buClr>
                <a:schemeClr val="dk1"/>
              </a:buClr>
              <a:buSzPts val="1100"/>
              <a:buFont typeface="Arial"/>
              <a:buNone/>
            </a:pPr>
            <a:endParaRPr sz="1700" b="1">
              <a:solidFill>
                <a:srgbClr val="FFFFFF"/>
              </a:solidFill>
            </a:endParaRPr>
          </a:p>
          <a:p>
            <a:pPr marL="0" lvl="0" indent="0" algn="ctr" rtl="0">
              <a:spcBef>
                <a:spcPts val="0"/>
              </a:spcBef>
              <a:spcAft>
                <a:spcPts val="0"/>
              </a:spcAft>
              <a:buClr>
                <a:schemeClr val="dk1"/>
              </a:buClr>
              <a:buSzPts val="1100"/>
              <a:buFont typeface="Arial"/>
              <a:buNone/>
            </a:pPr>
            <a:endParaRPr sz="1700" b="1">
              <a:solidFill>
                <a:srgbClr val="FFFFFF"/>
              </a:solidFill>
            </a:endParaRPr>
          </a:p>
          <a:p>
            <a:pPr marL="0" lvl="0" indent="0" algn="ctr" rtl="0">
              <a:spcBef>
                <a:spcPts val="0"/>
              </a:spcBef>
              <a:spcAft>
                <a:spcPts val="0"/>
              </a:spcAft>
              <a:buClr>
                <a:schemeClr val="dk1"/>
              </a:buClr>
              <a:buSzPts val="1100"/>
              <a:buFont typeface="Arial"/>
              <a:buNone/>
            </a:pPr>
            <a:r>
              <a:rPr lang="en" sz="1700" b="1">
                <a:solidFill>
                  <a:srgbClr val="FFFFFF"/>
                </a:solidFill>
              </a:rPr>
              <a:t>Time to relax and have a mindful moment with Jamie from Cosmic Kids.  She has made this special film to help you to relax and let go of some of those anxieties and worries.</a:t>
            </a:r>
            <a:endParaRPr sz="1700" b="1">
              <a:solidFill>
                <a:srgbClr val="FFFFFF"/>
              </a:solidFill>
            </a:endParaRPr>
          </a:p>
          <a:p>
            <a:pPr marL="0" lvl="0" indent="0" algn="ctr" rtl="0">
              <a:spcBef>
                <a:spcPts val="0"/>
              </a:spcBef>
              <a:spcAft>
                <a:spcPts val="0"/>
              </a:spcAft>
              <a:buClr>
                <a:schemeClr val="dk1"/>
              </a:buClr>
              <a:buSzPts val="1100"/>
              <a:buFont typeface="Arial"/>
              <a:buNone/>
            </a:pPr>
            <a:endParaRPr sz="1200" b="1">
              <a:solidFill>
                <a:srgbClr val="FFFFFF"/>
              </a:solidFill>
            </a:endParaRPr>
          </a:p>
          <a:p>
            <a:pPr marL="0" lvl="0" indent="0" algn="ctr" rtl="0">
              <a:spcBef>
                <a:spcPts val="0"/>
              </a:spcBef>
              <a:spcAft>
                <a:spcPts val="0"/>
              </a:spcAft>
              <a:buClr>
                <a:schemeClr val="dk1"/>
              </a:buClr>
              <a:buSzPts val="1100"/>
              <a:buFont typeface="Arial"/>
              <a:buNone/>
            </a:pPr>
            <a:endParaRPr sz="1200" b="1">
              <a:solidFill>
                <a:srgbClr val="FFFFFF"/>
              </a:solidFill>
            </a:endParaRPr>
          </a:p>
          <a:p>
            <a:pPr marL="0" lvl="0" indent="0" algn="ctr" rtl="0">
              <a:spcBef>
                <a:spcPts val="0"/>
              </a:spcBef>
              <a:spcAft>
                <a:spcPts val="0"/>
              </a:spcAft>
              <a:buClr>
                <a:schemeClr val="dk1"/>
              </a:buClr>
              <a:buSzPts val="1100"/>
              <a:buFont typeface="Arial"/>
              <a:buNone/>
            </a:pPr>
            <a:endParaRPr sz="1600" b="1">
              <a:solidFill>
                <a:srgbClr val="FFFFFF"/>
              </a:solidFill>
            </a:endParaRPr>
          </a:p>
          <a:p>
            <a:pPr marL="0" lvl="0" indent="0" algn="ctr" rtl="0">
              <a:spcBef>
                <a:spcPts val="0"/>
              </a:spcBef>
              <a:spcAft>
                <a:spcPts val="0"/>
              </a:spcAft>
              <a:buClr>
                <a:schemeClr val="dk1"/>
              </a:buClr>
              <a:buSzPts val="1100"/>
              <a:buFont typeface="Arial"/>
              <a:buNone/>
            </a:pPr>
            <a:endParaRPr sz="1200" b="1">
              <a:solidFill>
                <a:srgbClr val="FFFFFF"/>
              </a:solidFill>
            </a:endParaRPr>
          </a:p>
          <a:p>
            <a:pPr marL="0" lvl="0" indent="0" algn="ctr" rtl="0">
              <a:spcBef>
                <a:spcPts val="0"/>
              </a:spcBef>
              <a:spcAft>
                <a:spcPts val="0"/>
              </a:spcAft>
              <a:buClr>
                <a:schemeClr val="dk1"/>
              </a:buClr>
              <a:buSzPts val="1100"/>
              <a:buFont typeface="Arial"/>
              <a:buNone/>
            </a:pPr>
            <a:endParaRPr sz="1200" b="1">
              <a:solidFill>
                <a:srgbClr val="FFFFFF"/>
              </a:solidFill>
            </a:endParaRPr>
          </a:p>
          <a:p>
            <a:pPr marL="0" lvl="0" indent="0" algn="l" rtl="0">
              <a:spcBef>
                <a:spcPts val="0"/>
              </a:spcBef>
              <a:spcAft>
                <a:spcPts val="0"/>
              </a:spcAft>
              <a:buClr>
                <a:schemeClr val="dk1"/>
              </a:buClr>
              <a:buSzPts val="1100"/>
              <a:buFont typeface="Arial"/>
              <a:buNone/>
            </a:pPr>
            <a:endParaRPr sz="1200" b="1">
              <a:solidFill>
                <a:srgbClr val="FFFFFF"/>
              </a:solidFill>
            </a:endParaRPr>
          </a:p>
          <a:p>
            <a:pPr marL="0" lvl="0" indent="0" algn="ctr" rtl="0">
              <a:spcBef>
                <a:spcPts val="0"/>
              </a:spcBef>
              <a:spcAft>
                <a:spcPts val="0"/>
              </a:spcAft>
              <a:buClr>
                <a:schemeClr val="dk1"/>
              </a:buClr>
              <a:buSzPts val="1100"/>
              <a:buFont typeface="Arial"/>
              <a:buNone/>
            </a:pPr>
            <a:endParaRPr sz="1200" b="1">
              <a:solidFill>
                <a:srgbClr val="FFFFFF"/>
              </a:solidFill>
            </a:endParaRPr>
          </a:p>
          <a:p>
            <a:pPr marL="0" lvl="0" indent="0" algn="ctr" rtl="0">
              <a:spcBef>
                <a:spcPts val="0"/>
              </a:spcBef>
              <a:spcAft>
                <a:spcPts val="0"/>
              </a:spcAft>
              <a:buClr>
                <a:schemeClr val="dk1"/>
              </a:buClr>
              <a:buSzPts val="1100"/>
              <a:buFont typeface="Arial"/>
              <a:buNone/>
            </a:pPr>
            <a:endParaRPr sz="1200" b="1">
              <a:solidFill>
                <a:srgbClr val="FFFFFF"/>
              </a:solidFill>
            </a:endParaRPr>
          </a:p>
          <a:p>
            <a:pPr marL="0" lvl="0" indent="0" algn="ctr" rtl="0">
              <a:spcBef>
                <a:spcPts val="0"/>
              </a:spcBef>
              <a:spcAft>
                <a:spcPts val="0"/>
              </a:spcAft>
              <a:buClr>
                <a:schemeClr val="dk1"/>
              </a:buClr>
              <a:buSzPts val="1100"/>
              <a:buFont typeface="Arial"/>
              <a:buNone/>
            </a:pPr>
            <a:endParaRPr sz="1200" b="1"/>
          </a:p>
          <a:p>
            <a:pPr marL="0" lvl="0" indent="0" algn="ctr" rtl="0">
              <a:spcBef>
                <a:spcPts val="0"/>
              </a:spcBef>
              <a:spcAft>
                <a:spcPts val="0"/>
              </a:spcAft>
              <a:buNone/>
            </a:pPr>
            <a:endParaRPr sz="1200" b="1"/>
          </a:p>
        </p:txBody>
      </p:sp>
      <p:sp>
        <p:nvSpPr>
          <p:cNvPr id="249" name="Google Shape;249;p35"/>
          <p:cNvSpPr txBox="1"/>
          <p:nvPr/>
        </p:nvSpPr>
        <p:spPr>
          <a:xfrm>
            <a:off x="0" y="4312800"/>
            <a:ext cx="9144000" cy="8307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b="1" dirty="0">
                <a:solidFill>
                  <a:srgbClr val="FFFFFF"/>
                </a:solidFill>
                <a:latin typeface="Calibri"/>
                <a:ea typeface="Calibri"/>
                <a:cs typeface="Calibri"/>
                <a:sym typeface="Calibri"/>
              </a:rPr>
              <a:t>Your teacher would love to see your finished work. Feel free to class dojo a picture</a:t>
            </a:r>
          </a:p>
        </p:txBody>
      </p:sp>
      <p:sp>
        <p:nvSpPr>
          <p:cNvPr id="250" name="Google Shape;250;p35"/>
          <p:cNvSpPr txBox="1"/>
          <p:nvPr/>
        </p:nvSpPr>
        <p:spPr>
          <a:xfrm>
            <a:off x="387250" y="91725"/>
            <a:ext cx="8370600" cy="42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0000"/>
                </a:solidFill>
                <a:highlight>
                  <a:srgbClr val="FFFF00"/>
                </a:highlight>
              </a:rPr>
              <a:t>#InspiredToLearn - Half Term Mindful Moment </a:t>
            </a:r>
            <a:endParaRPr sz="2400">
              <a:solidFill>
                <a:srgbClr val="FF0000"/>
              </a:solidFill>
              <a:highlight>
                <a:srgbClr val="FFFF00"/>
              </a:highlight>
            </a:endParaRPr>
          </a:p>
        </p:txBody>
      </p:sp>
      <p:pic>
        <p:nvPicPr>
          <p:cNvPr id="251" name="Google Shape;251;p35" descr="Peace Out | The Bye Bye Boat&#10;Jaime reads a calming guided relaxation to help us deal with anxiety.&#10;We discover the Bye Bye Boat - and it takes all of our worries, fears and anger away from us. &#10;Peace Out is a series of guided relaxations and sleep stories for kids, written and voiced by Jaime from Cosmic Kids. &#10;&#10;🌈 All our videos are ad-free on the Cosmic Kids App! 🌈https://app.cosmickids.com&#10;🎬 The complete Cosmic Kids video library. &#10;📱 View on any computer, TV, smartphone and tablet. &#10;🚸 Safe viewing: no commercials, links or suggested videos. &#10;&#10;- - - - - - - - - - - - -&#10;&#10;✨ Get your FREE Kids Yoga Posture Poster! ✨&#10;https://cosmickids.com/shop/yoga-pose-universe-poster-pdf/&#10;&#10;- - - - - - - - - - - - -&#10;&#10;📗 Learn to teach kids yoga with me! 📗&#10;https://cosmickids.com/learn/&#10;&#10;- - - - - - - - - - - - -&#10;&#10;🎁 Buy Cosmic Kids DVD's, gifts &amp; books! 🎁&#10;https://cosmickids.com/shop/category/books-gifts/&#10;&#10;- - - - - - - - - - - - -&#10;&#10;💝 Lots more at https://cosmickids.com 💝&#10;👉 Instagram: https://instagram.com/cosmickidsyoga&#10;👉 Twitter: https://twitter.com/cosmickidsyoga&#10;👉 Facebook: https://facebook.com/cosmickidsyoga/&#10;👉 Visit our shop: http://cosmickids.com/shop/&#10;&#10;Don't forget to subscribe! http://bit.ly/cosmickidsyoga" title="Guided Relaxation for Kids - to help us let go of our worries...">
            <a:hlinkClick r:id="rId3"/>
          </p:cNvPr>
          <p:cNvPicPr preferRelativeResize="0"/>
          <p:nvPr/>
        </p:nvPicPr>
        <p:blipFill>
          <a:blip r:embed="rId4">
            <a:alphaModFix/>
          </a:blip>
          <a:stretch>
            <a:fillRect/>
          </a:stretch>
        </p:blipFill>
        <p:spPr>
          <a:xfrm>
            <a:off x="387250" y="1322625"/>
            <a:ext cx="3783700" cy="28377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6"/>
          <p:cNvSpPr/>
          <p:nvPr/>
        </p:nvSpPr>
        <p:spPr>
          <a:xfrm>
            <a:off x="316150" y="626625"/>
            <a:ext cx="8520600" cy="543600"/>
          </a:xfrm>
          <a:prstGeom prst="roundRect">
            <a:avLst>
              <a:gd name="adj" fmla="val 16667"/>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Yoga</a:t>
            </a:r>
            <a:endParaRPr sz="2400" b="1">
              <a:solidFill>
                <a:srgbClr val="FFFFFF"/>
              </a:solidFill>
            </a:endParaRPr>
          </a:p>
        </p:txBody>
      </p:sp>
      <p:sp>
        <p:nvSpPr>
          <p:cNvPr id="257" name="Google Shape;257;p36"/>
          <p:cNvSpPr/>
          <p:nvPr/>
        </p:nvSpPr>
        <p:spPr>
          <a:xfrm>
            <a:off x="4269700" y="1331875"/>
            <a:ext cx="4566900" cy="2837100"/>
          </a:xfrm>
          <a:prstGeom prst="roundRect">
            <a:avLst>
              <a:gd name="adj" fmla="val 16667"/>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b="1"/>
          </a:p>
          <a:p>
            <a:pPr marL="0" lvl="0" indent="0" algn="ctr" rtl="0">
              <a:spcBef>
                <a:spcPts val="0"/>
              </a:spcBef>
              <a:spcAft>
                <a:spcPts val="0"/>
              </a:spcAft>
              <a:buNone/>
            </a:pPr>
            <a:endParaRPr sz="1200" b="1"/>
          </a:p>
          <a:p>
            <a:pPr marL="0" lvl="0" indent="0" algn="ctr" rtl="0">
              <a:spcBef>
                <a:spcPts val="0"/>
              </a:spcBef>
              <a:spcAft>
                <a:spcPts val="0"/>
              </a:spcAft>
              <a:buClr>
                <a:schemeClr val="dk1"/>
              </a:buClr>
              <a:buSzPts val="1100"/>
              <a:buFont typeface="Arial"/>
              <a:buNone/>
            </a:pPr>
            <a:endParaRPr sz="1200" b="1">
              <a:solidFill>
                <a:srgbClr val="FFFFFF"/>
              </a:solidFill>
            </a:endParaRPr>
          </a:p>
          <a:p>
            <a:pPr marL="0" lvl="0" indent="0" algn="ctr" rtl="0">
              <a:spcBef>
                <a:spcPts val="0"/>
              </a:spcBef>
              <a:spcAft>
                <a:spcPts val="0"/>
              </a:spcAft>
              <a:buClr>
                <a:schemeClr val="dk1"/>
              </a:buClr>
              <a:buSzPts val="1100"/>
              <a:buFont typeface="Arial"/>
              <a:buNone/>
            </a:pPr>
            <a:endParaRPr sz="1800" b="1">
              <a:solidFill>
                <a:srgbClr val="FFFFFF"/>
              </a:solidFill>
            </a:endParaRPr>
          </a:p>
          <a:p>
            <a:pPr marL="0" lvl="0" indent="0" algn="ctr" rtl="0">
              <a:spcBef>
                <a:spcPts val="0"/>
              </a:spcBef>
              <a:spcAft>
                <a:spcPts val="0"/>
              </a:spcAft>
              <a:buClr>
                <a:schemeClr val="dk1"/>
              </a:buClr>
              <a:buSzPts val="1100"/>
              <a:buFont typeface="Arial"/>
              <a:buNone/>
            </a:pPr>
            <a:endParaRPr sz="1800" b="1">
              <a:solidFill>
                <a:srgbClr val="FFFFFF"/>
              </a:solidFill>
            </a:endParaRPr>
          </a:p>
          <a:p>
            <a:pPr marL="0" lvl="0" indent="0" algn="ctr" rtl="0">
              <a:spcBef>
                <a:spcPts val="0"/>
              </a:spcBef>
              <a:spcAft>
                <a:spcPts val="0"/>
              </a:spcAft>
              <a:buClr>
                <a:schemeClr val="dk1"/>
              </a:buClr>
              <a:buSzPts val="1100"/>
              <a:buFont typeface="Arial"/>
              <a:buNone/>
            </a:pPr>
            <a:endParaRPr sz="1800" b="1">
              <a:solidFill>
                <a:srgbClr val="FFFFFF"/>
              </a:solidFill>
            </a:endParaRPr>
          </a:p>
          <a:p>
            <a:pPr marL="0" lvl="0" indent="0" algn="ctr" rtl="0">
              <a:spcBef>
                <a:spcPts val="0"/>
              </a:spcBef>
              <a:spcAft>
                <a:spcPts val="0"/>
              </a:spcAft>
              <a:buClr>
                <a:schemeClr val="dk1"/>
              </a:buClr>
              <a:buSzPts val="1100"/>
              <a:buFont typeface="Arial"/>
              <a:buNone/>
            </a:pPr>
            <a:endParaRPr sz="1800" b="1">
              <a:solidFill>
                <a:srgbClr val="FFFFFF"/>
              </a:solidFill>
            </a:endParaRPr>
          </a:p>
          <a:p>
            <a:pPr marL="0" lvl="0" indent="0" algn="ctr" rtl="0">
              <a:spcBef>
                <a:spcPts val="0"/>
              </a:spcBef>
              <a:spcAft>
                <a:spcPts val="0"/>
              </a:spcAft>
              <a:buClr>
                <a:schemeClr val="dk1"/>
              </a:buClr>
              <a:buSzPts val="1100"/>
              <a:buFont typeface="Arial"/>
              <a:buNone/>
            </a:pPr>
            <a:r>
              <a:rPr lang="en" sz="1800" b="1">
                <a:solidFill>
                  <a:srgbClr val="FFFFFF"/>
                </a:solidFill>
              </a:rPr>
              <a:t>Star Wars Special Yoga Anyone?</a:t>
            </a:r>
            <a:endParaRPr sz="1800" b="1">
              <a:solidFill>
                <a:srgbClr val="FFFFFF"/>
              </a:solidFill>
            </a:endParaRPr>
          </a:p>
          <a:p>
            <a:pPr marL="0" lvl="0" indent="0" algn="ctr" rtl="0">
              <a:spcBef>
                <a:spcPts val="0"/>
              </a:spcBef>
              <a:spcAft>
                <a:spcPts val="0"/>
              </a:spcAft>
              <a:buClr>
                <a:schemeClr val="dk1"/>
              </a:buClr>
              <a:buSzPts val="1100"/>
              <a:buFont typeface="Arial"/>
              <a:buNone/>
            </a:pPr>
            <a:endParaRPr sz="1800" b="1">
              <a:solidFill>
                <a:srgbClr val="FFFFFF"/>
              </a:solidFill>
            </a:endParaRPr>
          </a:p>
          <a:p>
            <a:pPr marL="0" lvl="0" indent="0" algn="ctr" rtl="0">
              <a:spcBef>
                <a:spcPts val="0"/>
              </a:spcBef>
              <a:spcAft>
                <a:spcPts val="0"/>
              </a:spcAft>
              <a:buClr>
                <a:schemeClr val="dk1"/>
              </a:buClr>
              <a:buSzPts val="1100"/>
              <a:buFont typeface="Arial"/>
              <a:buNone/>
            </a:pPr>
            <a:r>
              <a:rPr lang="en" sz="1800" b="1">
                <a:solidFill>
                  <a:srgbClr val="FFFFFF"/>
                </a:solidFill>
              </a:rPr>
              <a:t>Join Jamie and Cosmic Kids for this Yoga session.</a:t>
            </a:r>
            <a:endParaRPr sz="1800" b="1">
              <a:solidFill>
                <a:srgbClr val="FFFFFF"/>
              </a:solidFill>
            </a:endParaRPr>
          </a:p>
          <a:p>
            <a:pPr marL="0" lvl="0" indent="0" algn="ctr" rtl="0">
              <a:spcBef>
                <a:spcPts val="0"/>
              </a:spcBef>
              <a:spcAft>
                <a:spcPts val="0"/>
              </a:spcAft>
              <a:buClr>
                <a:schemeClr val="dk1"/>
              </a:buClr>
              <a:buSzPts val="1100"/>
              <a:buFont typeface="Arial"/>
              <a:buNone/>
            </a:pPr>
            <a:endParaRPr sz="1200" b="1">
              <a:solidFill>
                <a:srgbClr val="FFFFFF"/>
              </a:solidFill>
            </a:endParaRPr>
          </a:p>
          <a:p>
            <a:pPr marL="0" lvl="0" indent="0" algn="ctr" rtl="0">
              <a:spcBef>
                <a:spcPts val="0"/>
              </a:spcBef>
              <a:spcAft>
                <a:spcPts val="0"/>
              </a:spcAft>
              <a:buClr>
                <a:schemeClr val="dk1"/>
              </a:buClr>
              <a:buSzPts val="1100"/>
              <a:buFont typeface="Arial"/>
              <a:buNone/>
            </a:pPr>
            <a:endParaRPr sz="1200" b="1">
              <a:solidFill>
                <a:srgbClr val="FFFFFF"/>
              </a:solidFill>
            </a:endParaRPr>
          </a:p>
          <a:p>
            <a:pPr marL="0" lvl="0" indent="0" algn="ctr" rtl="0">
              <a:spcBef>
                <a:spcPts val="0"/>
              </a:spcBef>
              <a:spcAft>
                <a:spcPts val="0"/>
              </a:spcAft>
              <a:buClr>
                <a:schemeClr val="dk1"/>
              </a:buClr>
              <a:buSzPts val="1100"/>
              <a:buFont typeface="Arial"/>
              <a:buNone/>
            </a:pPr>
            <a:endParaRPr sz="1600" b="1">
              <a:solidFill>
                <a:srgbClr val="FFFFFF"/>
              </a:solidFill>
            </a:endParaRPr>
          </a:p>
          <a:p>
            <a:pPr marL="0" lvl="0" indent="0" algn="ctr" rtl="0">
              <a:spcBef>
                <a:spcPts val="0"/>
              </a:spcBef>
              <a:spcAft>
                <a:spcPts val="0"/>
              </a:spcAft>
              <a:buClr>
                <a:schemeClr val="dk1"/>
              </a:buClr>
              <a:buSzPts val="1100"/>
              <a:buFont typeface="Arial"/>
              <a:buNone/>
            </a:pPr>
            <a:endParaRPr sz="1200" b="1">
              <a:solidFill>
                <a:srgbClr val="FFFFFF"/>
              </a:solidFill>
            </a:endParaRPr>
          </a:p>
          <a:p>
            <a:pPr marL="0" lvl="0" indent="0" algn="ctr" rtl="0">
              <a:spcBef>
                <a:spcPts val="0"/>
              </a:spcBef>
              <a:spcAft>
                <a:spcPts val="0"/>
              </a:spcAft>
              <a:buClr>
                <a:schemeClr val="dk1"/>
              </a:buClr>
              <a:buSzPts val="1100"/>
              <a:buFont typeface="Arial"/>
              <a:buNone/>
            </a:pPr>
            <a:endParaRPr sz="1200" b="1">
              <a:solidFill>
                <a:srgbClr val="FFFFFF"/>
              </a:solidFill>
            </a:endParaRPr>
          </a:p>
          <a:p>
            <a:pPr marL="0" lvl="0" indent="0" algn="l" rtl="0">
              <a:spcBef>
                <a:spcPts val="0"/>
              </a:spcBef>
              <a:spcAft>
                <a:spcPts val="0"/>
              </a:spcAft>
              <a:buClr>
                <a:schemeClr val="dk1"/>
              </a:buClr>
              <a:buSzPts val="1100"/>
              <a:buFont typeface="Arial"/>
              <a:buNone/>
            </a:pPr>
            <a:endParaRPr sz="1200" b="1">
              <a:solidFill>
                <a:srgbClr val="FFFFFF"/>
              </a:solidFill>
            </a:endParaRPr>
          </a:p>
          <a:p>
            <a:pPr marL="0" lvl="0" indent="0" algn="ctr" rtl="0">
              <a:spcBef>
                <a:spcPts val="0"/>
              </a:spcBef>
              <a:spcAft>
                <a:spcPts val="0"/>
              </a:spcAft>
              <a:buClr>
                <a:schemeClr val="dk1"/>
              </a:buClr>
              <a:buSzPts val="1100"/>
              <a:buFont typeface="Arial"/>
              <a:buNone/>
            </a:pPr>
            <a:endParaRPr sz="1200" b="1">
              <a:solidFill>
                <a:srgbClr val="FFFFFF"/>
              </a:solidFill>
            </a:endParaRPr>
          </a:p>
          <a:p>
            <a:pPr marL="0" lvl="0" indent="0" algn="ctr" rtl="0">
              <a:spcBef>
                <a:spcPts val="0"/>
              </a:spcBef>
              <a:spcAft>
                <a:spcPts val="0"/>
              </a:spcAft>
              <a:buClr>
                <a:schemeClr val="dk1"/>
              </a:buClr>
              <a:buSzPts val="1100"/>
              <a:buFont typeface="Arial"/>
              <a:buNone/>
            </a:pPr>
            <a:endParaRPr sz="1200" b="1">
              <a:solidFill>
                <a:srgbClr val="FFFFFF"/>
              </a:solidFill>
            </a:endParaRPr>
          </a:p>
          <a:p>
            <a:pPr marL="0" lvl="0" indent="0" algn="ctr" rtl="0">
              <a:spcBef>
                <a:spcPts val="0"/>
              </a:spcBef>
              <a:spcAft>
                <a:spcPts val="0"/>
              </a:spcAft>
              <a:buClr>
                <a:schemeClr val="dk1"/>
              </a:buClr>
              <a:buSzPts val="1100"/>
              <a:buFont typeface="Arial"/>
              <a:buNone/>
            </a:pPr>
            <a:endParaRPr sz="1200" b="1"/>
          </a:p>
          <a:p>
            <a:pPr marL="0" lvl="0" indent="0" algn="ctr" rtl="0">
              <a:spcBef>
                <a:spcPts val="0"/>
              </a:spcBef>
              <a:spcAft>
                <a:spcPts val="0"/>
              </a:spcAft>
              <a:buNone/>
            </a:pPr>
            <a:endParaRPr sz="1200" b="1"/>
          </a:p>
        </p:txBody>
      </p:sp>
      <p:sp>
        <p:nvSpPr>
          <p:cNvPr id="258" name="Google Shape;258;p36"/>
          <p:cNvSpPr txBox="1"/>
          <p:nvPr/>
        </p:nvSpPr>
        <p:spPr>
          <a:xfrm>
            <a:off x="0" y="4312800"/>
            <a:ext cx="9144000" cy="8307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b="1" dirty="0">
                <a:solidFill>
                  <a:srgbClr val="FFFFFF"/>
                </a:solidFill>
                <a:latin typeface="Calibri"/>
                <a:ea typeface="Calibri"/>
                <a:cs typeface="Calibri"/>
                <a:sym typeface="Calibri"/>
              </a:rPr>
              <a:t>Your teacher would love to see your finished work. Feel free to class dojo a picture</a:t>
            </a:r>
          </a:p>
        </p:txBody>
      </p:sp>
      <p:sp>
        <p:nvSpPr>
          <p:cNvPr id="259" name="Google Shape;259;p36"/>
          <p:cNvSpPr txBox="1"/>
          <p:nvPr/>
        </p:nvSpPr>
        <p:spPr>
          <a:xfrm>
            <a:off x="387250" y="91725"/>
            <a:ext cx="8370600" cy="42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0000"/>
                </a:solidFill>
                <a:highlight>
                  <a:srgbClr val="FFFF00"/>
                </a:highlight>
              </a:rPr>
              <a:t>#InspiredToLearn - Half Term Mindful Moment </a:t>
            </a:r>
            <a:endParaRPr sz="2400">
              <a:solidFill>
                <a:srgbClr val="FF0000"/>
              </a:solidFill>
              <a:highlight>
                <a:srgbClr val="FFFF00"/>
              </a:highlight>
            </a:endParaRPr>
          </a:p>
        </p:txBody>
      </p:sp>
      <p:pic>
        <p:nvPicPr>
          <p:cNvPr id="260" name="Google Shape;260;p36" descr="To celebrate Star Wars Day this week, Jaime introduces some of our most JEDI yoga and mindfulness videos. Roll out a mat and use the force!&#10;Have a great weekend everyone.&#10;&#10;0:00 Star Wars | A Cosmic Kids Yoga Adventure!&#10;A kids yoga adventure inspired by Star Wars Episode 4 - A New Hope!&#10;Enjoy being a Jedi Knight following the hero's path in this epic yoga adventure.&#10;&#10;24:15 Jaime's Brain Breaks | 7. Jedi Strength and Focus&#10;A fun Jedi brain break with Jaime from Cosmic Kids!&#10;Channel your inner Jedi and use The Force to find strength in your body and mind.&#10;&#10;28:58 SUPER YOGA! - Stretch Safari | Fun Workout For Kids&#10;A 5-minute fast-paced yoga-based workout for kids. Get the wiggles out and build your knowledge of all the kids yoga poses - for home, the classroom and parties! &#10;Copy the kids yoga poses with Jaime and score points! &#10;* A fun challenge for memory, coordination and information processing.*&#10;&#10;34:16 Star Pose | The Cosmic Kids Yoga Pose Universe!&#10;Join Jaime for a WONDERFUL kids yoga pose. Star Pose makes you feel BIG and gives a good stretch to your whole back and body. It's lovely to think about someone who needs your sparkle when you do Star Pose. ✨Who will send your sparkle to? ✨&#10;&#10;35:56 Hero Pose | Yoga Pose Universe&#10;Hero Pose is a wonderfully strong position - and helps you feel positive and capable. Remember to make sure your toes are pointing back when you do this one!&#10;&#10;37:20 Peace Out Guided Relaxation for Kids | 11. Superhero Flying&#10;Peace Out is a series of guided relaxations and visualizations for kids, written and voiced by Jaime from Cosmic Kids. &#10;In this guided relaxation, it's our birthday and we receive a mystery gift that gives us the superhero power of flying. Where will we go?!&#10;&#10;🌈 All our videos are ad-free on the Cosmic Kids App! 🌈https://app.cosmickids.com&#10;🎬 The complete Cosmic Kids video library. &#10;📱 View on any computer, TV, smartphone and tablet. &#10;🚸 Safe viewing: no commercials, links or suggested videos. &#10;&#10;- - - - - - - - - - - - -&#10;&#10;✨ Get your FREE Kids Yoga Posture Poster! ✨&#10;https://cosmickids.com/shop/yoga-pose-universe-poster-pdf/&#10;&#10;- - - - - - - - - - - - -&#10;&#10;📗 Learn to teach kids yoga with me! 📗&#10;https://cosmickids.com/learn/&#10;&#10;- - - - - - - - - - - - -&#10;&#10;🎁 Buy Cosmic Kids DVD's, gifts &amp; books! 🎁&#10;https://cosmickids.com/shop/category/books-gifts/&#10;&#10;- - - - - - - - - - - - -&#10;&#10;💝 Lots more at https://cosmickids.com 💝&#10;👉 Instagram: https://instagram.com/cosmickidsyoga&#10;👉 Twitter: https://twitter.com/cosmickidsyoga&#10;👉 Facebook: https://facebook.com/cosmickidsyoga/&#10;👉 Visit our shop: http://cosmickids.com/shop/&#10;&#10;Don't forget to subscribe! http://bit.ly/cosmickidsyoga" title="Star Wars Yoga Special! | Saturday Morning Yoga">
            <a:hlinkClick r:id="rId3"/>
          </p:cNvPr>
          <p:cNvPicPr preferRelativeResize="0"/>
          <p:nvPr/>
        </p:nvPicPr>
        <p:blipFill>
          <a:blip r:embed="rId4">
            <a:alphaModFix/>
          </a:blip>
          <a:stretch>
            <a:fillRect/>
          </a:stretch>
        </p:blipFill>
        <p:spPr>
          <a:xfrm>
            <a:off x="152400" y="1322625"/>
            <a:ext cx="3783700" cy="2837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7"/>
          <p:cNvSpPr/>
          <p:nvPr/>
        </p:nvSpPr>
        <p:spPr>
          <a:xfrm>
            <a:off x="316150" y="626625"/>
            <a:ext cx="8520600" cy="543600"/>
          </a:xfrm>
          <a:prstGeom prst="roundRect">
            <a:avLst>
              <a:gd name="adj" fmla="val 16667"/>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Sensory Rainbows</a:t>
            </a:r>
            <a:endParaRPr sz="2400" b="1">
              <a:solidFill>
                <a:srgbClr val="FFFFFF"/>
              </a:solidFill>
            </a:endParaRPr>
          </a:p>
        </p:txBody>
      </p:sp>
      <p:sp>
        <p:nvSpPr>
          <p:cNvPr id="266" name="Google Shape;266;p37"/>
          <p:cNvSpPr/>
          <p:nvPr/>
        </p:nvSpPr>
        <p:spPr>
          <a:xfrm>
            <a:off x="4269700" y="1331875"/>
            <a:ext cx="4566900" cy="2837100"/>
          </a:xfrm>
          <a:prstGeom prst="roundRect">
            <a:avLst>
              <a:gd name="adj" fmla="val 16667"/>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b="1"/>
          </a:p>
          <a:p>
            <a:pPr marL="0" lvl="0" indent="0" algn="ctr" rtl="0">
              <a:spcBef>
                <a:spcPts val="0"/>
              </a:spcBef>
              <a:spcAft>
                <a:spcPts val="0"/>
              </a:spcAft>
              <a:buNone/>
            </a:pPr>
            <a:endParaRPr sz="1200" b="1"/>
          </a:p>
          <a:p>
            <a:pPr marL="0" lvl="0" indent="0" algn="ctr" rtl="0">
              <a:spcBef>
                <a:spcPts val="0"/>
              </a:spcBef>
              <a:spcAft>
                <a:spcPts val="0"/>
              </a:spcAft>
              <a:buClr>
                <a:schemeClr val="dk1"/>
              </a:buClr>
              <a:buSzPts val="1100"/>
              <a:buFont typeface="Arial"/>
              <a:buNone/>
            </a:pPr>
            <a:endParaRPr sz="1200" b="1">
              <a:solidFill>
                <a:srgbClr val="FFFFFF"/>
              </a:solidFill>
            </a:endParaRPr>
          </a:p>
          <a:p>
            <a:pPr marL="0" lvl="0" indent="0" algn="ctr" rtl="0">
              <a:spcBef>
                <a:spcPts val="0"/>
              </a:spcBef>
              <a:spcAft>
                <a:spcPts val="0"/>
              </a:spcAft>
              <a:buClr>
                <a:schemeClr val="dk1"/>
              </a:buClr>
              <a:buSzPts val="1100"/>
              <a:buFont typeface="Arial"/>
              <a:buNone/>
            </a:pPr>
            <a:endParaRPr sz="1800" b="1">
              <a:solidFill>
                <a:srgbClr val="FFFFFF"/>
              </a:solidFill>
            </a:endParaRPr>
          </a:p>
          <a:p>
            <a:pPr marL="0" lvl="0" indent="0" algn="ctr" rtl="0">
              <a:spcBef>
                <a:spcPts val="0"/>
              </a:spcBef>
              <a:spcAft>
                <a:spcPts val="0"/>
              </a:spcAft>
              <a:buClr>
                <a:schemeClr val="dk1"/>
              </a:buClr>
              <a:buSzPts val="1100"/>
              <a:buFont typeface="Arial"/>
              <a:buNone/>
            </a:pPr>
            <a:endParaRPr sz="1800" b="1">
              <a:solidFill>
                <a:srgbClr val="FFFFFF"/>
              </a:solidFill>
            </a:endParaRPr>
          </a:p>
          <a:p>
            <a:pPr marL="0" lvl="0" indent="0" algn="ctr" rtl="0">
              <a:spcBef>
                <a:spcPts val="0"/>
              </a:spcBef>
              <a:spcAft>
                <a:spcPts val="0"/>
              </a:spcAft>
              <a:buClr>
                <a:schemeClr val="dk1"/>
              </a:buClr>
              <a:buSzPts val="1100"/>
              <a:buFont typeface="Arial"/>
              <a:buNone/>
            </a:pPr>
            <a:endParaRPr sz="1800" b="1">
              <a:solidFill>
                <a:srgbClr val="FFFFFF"/>
              </a:solidFill>
            </a:endParaRPr>
          </a:p>
          <a:p>
            <a:pPr marL="0" lvl="0" indent="0" algn="ctr" rtl="0">
              <a:spcBef>
                <a:spcPts val="0"/>
              </a:spcBef>
              <a:spcAft>
                <a:spcPts val="0"/>
              </a:spcAft>
              <a:buClr>
                <a:schemeClr val="dk1"/>
              </a:buClr>
              <a:buSzPts val="1100"/>
              <a:buFont typeface="Arial"/>
              <a:buNone/>
            </a:pPr>
            <a:endParaRPr sz="1800" b="1">
              <a:solidFill>
                <a:srgbClr val="FFFFFF"/>
              </a:solidFill>
            </a:endParaRPr>
          </a:p>
          <a:p>
            <a:pPr marL="0" lvl="0" indent="0" algn="ctr" rtl="0">
              <a:spcBef>
                <a:spcPts val="0"/>
              </a:spcBef>
              <a:spcAft>
                <a:spcPts val="0"/>
              </a:spcAft>
              <a:buClr>
                <a:schemeClr val="dk1"/>
              </a:buClr>
              <a:buSzPts val="1100"/>
              <a:buFont typeface="Arial"/>
              <a:buNone/>
            </a:pPr>
            <a:r>
              <a:rPr lang="en" sz="1800" b="1">
                <a:solidFill>
                  <a:srgbClr val="FFFFFF"/>
                </a:solidFill>
              </a:rPr>
              <a:t>The symbol of the Rainbow has been a powerful reminder of hope in recent weeks.  How about creating a sensory rainbow that has all kinds of touchy feely elements!</a:t>
            </a:r>
            <a:endParaRPr sz="1800" b="1">
              <a:solidFill>
                <a:srgbClr val="FFFFFF"/>
              </a:solidFill>
            </a:endParaRPr>
          </a:p>
          <a:p>
            <a:pPr marL="0" lvl="0" indent="0" algn="ctr" rtl="0">
              <a:spcBef>
                <a:spcPts val="0"/>
              </a:spcBef>
              <a:spcAft>
                <a:spcPts val="0"/>
              </a:spcAft>
              <a:buClr>
                <a:schemeClr val="dk1"/>
              </a:buClr>
              <a:buSzPts val="1100"/>
              <a:buFont typeface="Arial"/>
              <a:buNone/>
            </a:pPr>
            <a:endParaRPr sz="1200" b="1">
              <a:solidFill>
                <a:srgbClr val="FFFFFF"/>
              </a:solidFill>
            </a:endParaRPr>
          </a:p>
          <a:p>
            <a:pPr marL="0" lvl="0" indent="0" algn="ctr" rtl="0">
              <a:spcBef>
                <a:spcPts val="0"/>
              </a:spcBef>
              <a:spcAft>
                <a:spcPts val="0"/>
              </a:spcAft>
              <a:buClr>
                <a:schemeClr val="dk1"/>
              </a:buClr>
              <a:buSzPts val="1100"/>
              <a:buFont typeface="Arial"/>
              <a:buNone/>
            </a:pPr>
            <a:endParaRPr sz="1200" b="1">
              <a:solidFill>
                <a:srgbClr val="FFFFFF"/>
              </a:solidFill>
            </a:endParaRPr>
          </a:p>
          <a:p>
            <a:pPr marL="0" lvl="0" indent="0" algn="ctr" rtl="0">
              <a:spcBef>
                <a:spcPts val="0"/>
              </a:spcBef>
              <a:spcAft>
                <a:spcPts val="0"/>
              </a:spcAft>
              <a:buClr>
                <a:schemeClr val="dk1"/>
              </a:buClr>
              <a:buSzPts val="1100"/>
              <a:buFont typeface="Arial"/>
              <a:buNone/>
            </a:pPr>
            <a:endParaRPr sz="1600" b="1">
              <a:solidFill>
                <a:srgbClr val="FFFFFF"/>
              </a:solidFill>
            </a:endParaRPr>
          </a:p>
          <a:p>
            <a:pPr marL="0" lvl="0" indent="0" algn="ctr" rtl="0">
              <a:spcBef>
                <a:spcPts val="0"/>
              </a:spcBef>
              <a:spcAft>
                <a:spcPts val="0"/>
              </a:spcAft>
              <a:buClr>
                <a:schemeClr val="dk1"/>
              </a:buClr>
              <a:buSzPts val="1100"/>
              <a:buFont typeface="Arial"/>
              <a:buNone/>
            </a:pPr>
            <a:endParaRPr sz="1200" b="1">
              <a:solidFill>
                <a:srgbClr val="FFFFFF"/>
              </a:solidFill>
            </a:endParaRPr>
          </a:p>
          <a:p>
            <a:pPr marL="0" lvl="0" indent="0" algn="ctr" rtl="0">
              <a:spcBef>
                <a:spcPts val="0"/>
              </a:spcBef>
              <a:spcAft>
                <a:spcPts val="0"/>
              </a:spcAft>
              <a:buClr>
                <a:schemeClr val="dk1"/>
              </a:buClr>
              <a:buSzPts val="1100"/>
              <a:buFont typeface="Arial"/>
              <a:buNone/>
            </a:pPr>
            <a:endParaRPr sz="1200" b="1">
              <a:solidFill>
                <a:srgbClr val="FFFFFF"/>
              </a:solidFill>
            </a:endParaRPr>
          </a:p>
          <a:p>
            <a:pPr marL="0" lvl="0" indent="0" algn="l" rtl="0">
              <a:spcBef>
                <a:spcPts val="0"/>
              </a:spcBef>
              <a:spcAft>
                <a:spcPts val="0"/>
              </a:spcAft>
              <a:buClr>
                <a:schemeClr val="dk1"/>
              </a:buClr>
              <a:buSzPts val="1100"/>
              <a:buFont typeface="Arial"/>
              <a:buNone/>
            </a:pPr>
            <a:endParaRPr sz="1200" b="1">
              <a:solidFill>
                <a:srgbClr val="FFFFFF"/>
              </a:solidFill>
            </a:endParaRPr>
          </a:p>
          <a:p>
            <a:pPr marL="0" lvl="0" indent="0" algn="ctr" rtl="0">
              <a:spcBef>
                <a:spcPts val="0"/>
              </a:spcBef>
              <a:spcAft>
                <a:spcPts val="0"/>
              </a:spcAft>
              <a:buClr>
                <a:schemeClr val="dk1"/>
              </a:buClr>
              <a:buSzPts val="1100"/>
              <a:buFont typeface="Arial"/>
              <a:buNone/>
            </a:pPr>
            <a:endParaRPr sz="1200" b="1">
              <a:solidFill>
                <a:srgbClr val="FFFFFF"/>
              </a:solidFill>
            </a:endParaRPr>
          </a:p>
          <a:p>
            <a:pPr marL="0" lvl="0" indent="0" algn="ctr" rtl="0">
              <a:spcBef>
                <a:spcPts val="0"/>
              </a:spcBef>
              <a:spcAft>
                <a:spcPts val="0"/>
              </a:spcAft>
              <a:buClr>
                <a:schemeClr val="dk1"/>
              </a:buClr>
              <a:buSzPts val="1100"/>
              <a:buFont typeface="Arial"/>
              <a:buNone/>
            </a:pPr>
            <a:endParaRPr sz="1200" b="1">
              <a:solidFill>
                <a:srgbClr val="FFFFFF"/>
              </a:solidFill>
            </a:endParaRPr>
          </a:p>
          <a:p>
            <a:pPr marL="0" lvl="0" indent="0" algn="ctr" rtl="0">
              <a:spcBef>
                <a:spcPts val="0"/>
              </a:spcBef>
              <a:spcAft>
                <a:spcPts val="0"/>
              </a:spcAft>
              <a:buClr>
                <a:schemeClr val="dk1"/>
              </a:buClr>
              <a:buSzPts val="1100"/>
              <a:buFont typeface="Arial"/>
              <a:buNone/>
            </a:pPr>
            <a:endParaRPr sz="1200" b="1"/>
          </a:p>
          <a:p>
            <a:pPr marL="0" lvl="0" indent="0" algn="ctr" rtl="0">
              <a:spcBef>
                <a:spcPts val="0"/>
              </a:spcBef>
              <a:spcAft>
                <a:spcPts val="0"/>
              </a:spcAft>
              <a:buNone/>
            </a:pPr>
            <a:endParaRPr sz="1200" b="1"/>
          </a:p>
        </p:txBody>
      </p:sp>
      <p:sp>
        <p:nvSpPr>
          <p:cNvPr id="267" name="Google Shape;267;p37"/>
          <p:cNvSpPr txBox="1"/>
          <p:nvPr/>
        </p:nvSpPr>
        <p:spPr>
          <a:xfrm>
            <a:off x="0" y="4312800"/>
            <a:ext cx="9144000" cy="8307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b="1" dirty="0">
                <a:solidFill>
                  <a:srgbClr val="FFFFFF"/>
                </a:solidFill>
                <a:latin typeface="Calibri"/>
                <a:ea typeface="Calibri"/>
                <a:cs typeface="Calibri"/>
                <a:sym typeface="Calibri"/>
              </a:rPr>
              <a:t>Your teacher would love to see your finished work. </a:t>
            </a:r>
            <a:r>
              <a:rPr lang="en-GB" sz="2000" b="1">
                <a:solidFill>
                  <a:srgbClr val="FFFFFF"/>
                </a:solidFill>
                <a:latin typeface="Calibri"/>
                <a:ea typeface="Calibri"/>
                <a:cs typeface="Calibri"/>
                <a:sym typeface="Calibri"/>
              </a:rPr>
              <a:t>Feel free to class dojo a picture</a:t>
            </a:r>
            <a:endParaRPr lang="en-GB" sz="2000" b="1" dirty="0">
              <a:solidFill>
                <a:srgbClr val="FFFFFF"/>
              </a:solidFill>
              <a:latin typeface="Calibri"/>
              <a:ea typeface="Calibri"/>
              <a:cs typeface="Calibri"/>
              <a:sym typeface="Calibri"/>
            </a:endParaRPr>
          </a:p>
        </p:txBody>
      </p:sp>
      <p:sp>
        <p:nvSpPr>
          <p:cNvPr id="268" name="Google Shape;268;p37"/>
          <p:cNvSpPr txBox="1"/>
          <p:nvPr/>
        </p:nvSpPr>
        <p:spPr>
          <a:xfrm>
            <a:off x="387250" y="91725"/>
            <a:ext cx="8370600" cy="42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0000"/>
                </a:solidFill>
                <a:highlight>
                  <a:srgbClr val="FFFF00"/>
                </a:highlight>
              </a:rPr>
              <a:t>#InspiredToLearn - Half Term Mindful Moment </a:t>
            </a:r>
            <a:endParaRPr sz="2400">
              <a:solidFill>
                <a:srgbClr val="FF0000"/>
              </a:solidFill>
              <a:highlight>
                <a:srgbClr val="FFFF00"/>
              </a:highlight>
            </a:endParaRPr>
          </a:p>
        </p:txBody>
      </p:sp>
      <p:pic>
        <p:nvPicPr>
          <p:cNvPr id="269" name="Google Shape;269;p37"/>
          <p:cNvPicPr preferRelativeResize="0"/>
          <p:nvPr/>
        </p:nvPicPr>
        <p:blipFill>
          <a:blip r:embed="rId3">
            <a:alphaModFix/>
          </a:blip>
          <a:stretch>
            <a:fillRect/>
          </a:stretch>
        </p:blipFill>
        <p:spPr>
          <a:xfrm>
            <a:off x="387250" y="1322625"/>
            <a:ext cx="3771324" cy="2837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000000"/>
                </a:solidFill>
              </a:rPr>
              <a:t>Breathing Exercises</a:t>
            </a:r>
            <a:endParaRPr sz="2400" b="1">
              <a:solidFill>
                <a:srgbClr val="000000"/>
              </a:solidFill>
            </a:endParaRPr>
          </a:p>
          <a:p>
            <a:pPr marL="0" lvl="0" indent="0" algn="l" rtl="0">
              <a:spcBef>
                <a:spcPts val="0"/>
              </a:spcBef>
              <a:spcAft>
                <a:spcPts val="0"/>
              </a:spcAft>
              <a:buNone/>
            </a:pPr>
            <a:endParaRPr/>
          </a:p>
        </p:txBody>
      </p:sp>
      <p:sp>
        <p:nvSpPr>
          <p:cNvPr id="73" name="Google Shape;73;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4" name="Google Shape;74;p15">
            <a:hlinkClick r:id="rId3"/>
          </p:cNvPr>
          <p:cNvPicPr preferRelativeResize="0"/>
          <p:nvPr/>
        </p:nvPicPr>
        <p:blipFill>
          <a:blip r:embed="rId4">
            <a:alphaModFix/>
          </a:blip>
          <a:stretch>
            <a:fillRect/>
          </a:stretch>
        </p:blipFill>
        <p:spPr>
          <a:xfrm>
            <a:off x="1576375" y="1152463"/>
            <a:ext cx="5991225" cy="3019425"/>
          </a:xfrm>
          <a:prstGeom prst="rect">
            <a:avLst/>
          </a:prstGeom>
          <a:noFill/>
          <a:ln>
            <a:noFill/>
          </a:ln>
        </p:spPr>
      </p:pic>
      <p:sp>
        <p:nvSpPr>
          <p:cNvPr id="75" name="Google Shape;75;p15"/>
          <p:cNvSpPr/>
          <p:nvPr/>
        </p:nvSpPr>
        <p:spPr>
          <a:xfrm>
            <a:off x="311700" y="451475"/>
            <a:ext cx="8520600" cy="522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t>Listening Game - Cosmic Kids</a:t>
            </a:r>
            <a:endParaRPr sz="2400" b="1"/>
          </a:p>
        </p:txBody>
      </p:sp>
      <p:sp>
        <p:nvSpPr>
          <p:cNvPr id="76" name="Google Shape;76;p15"/>
          <p:cNvSpPr/>
          <p:nvPr/>
        </p:nvSpPr>
        <p:spPr>
          <a:xfrm>
            <a:off x="2527638" y="4239725"/>
            <a:ext cx="4088700" cy="522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Click the picture to enter the Zen Den!</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83" name="Google Shape;83;p16"/>
          <p:cNvSpPr/>
          <p:nvPr/>
        </p:nvSpPr>
        <p:spPr>
          <a:xfrm>
            <a:off x="311750" y="470275"/>
            <a:ext cx="8520600" cy="572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t>Colouring and Doodling</a:t>
            </a:r>
            <a:endParaRPr sz="2400" b="1"/>
          </a:p>
        </p:txBody>
      </p:sp>
      <p:pic>
        <p:nvPicPr>
          <p:cNvPr id="84" name="Google Shape;84;p16">
            <a:hlinkClick r:id="rId3"/>
          </p:cNvPr>
          <p:cNvPicPr preferRelativeResize="0"/>
          <p:nvPr/>
        </p:nvPicPr>
        <p:blipFill>
          <a:blip r:embed="rId4">
            <a:alphaModFix/>
          </a:blip>
          <a:stretch>
            <a:fillRect/>
          </a:stretch>
        </p:blipFill>
        <p:spPr>
          <a:xfrm>
            <a:off x="311702" y="1138225"/>
            <a:ext cx="3424275" cy="3357375"/>
          </a:xfrm>
          <a:prstGeom prst="rect">
            <a:avLst/>
          </a:prstGeom>
          <a:noFill/>
          <a:ln>
            <a:noFill/>
          </a:ln>
        </p:spPr>
      </p:pic>
      <p:sp>
        <p:nvSpPr>
          <p:cNvPr id="85" name="Google Shape;85;p16"/>
          <p:cNvSpPr/>
          <p:nvPr/>
        </p:nvSpPr>
        <p:spPr>
          <a:xfrm>
            <a:off x="3892725" y="3448600"/>
            <a:ext cx="4767900" cy="1042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Click the Twinkl pictures for the link, they are offering free membership for a month at the moment.</a:t>
            </a:r>
            <a:endParaRPr/>
          </a:p>
          <a:p>
            <a:pPr marL="0" lvl="0" indent="0" algn="l" rtl="0">
              <a:spcBef>
                <a:spcPts val="0"/>
              </a:spcBef>
              <a:spcAft>
                <a:spcPts val="0"/>
              </a:spcAft>
              <a:buNone/>
            </a:pPr>
            <a:r>
              <a:rPr lang="en"/>
              <a:t>If you haven’t got a printer, doodling is just as good and even more creative.</a:t>
            </a:r>
            <a:endParaRPr/>
          </a:p>
        </p:txBody>
      </p:sp>
      <p:pic>
        <p:nvPicPr>
          <p:cNvPr id="86" name="Google Shape;86;p16"/>
          <p:cNvPicPr preferRelativeResize="0"/>
          <p:nvPr/>
        </p:nvPicPr>
        <p:blipFill>
          <a:blip r:embed="rId5">
            <a:alphaModFix/>
          </a:blip>
          <a:stretch>
            <a:fillRect/>
          </a:stretch>
        </p:blipFill>
        <p:spPr>
          <a:xfrm>
            <a:off x="4914600" y="1318763"/>
            <a:ext cx="2724150" cy="1828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3" name="Google Shape;93;p17">
            <a:hlinkClick r:id="rId3"/>
          </p:cNvPr>
          <p:cNvPicPr preferRelativeResize="0"/>
          <p:nvPr/>
        </p:nvPicPr>
        <p:blipFill>
          <a:blip r:embed="rId4">
            <a:alphaModFix/>
          </a:blip>
          <a:stretch>
            <a:fillRect/>
          </a:stretch>
        </p:blipFill>
        <p:spPr>
          <a:xfrm>
            <a:off x="1557338" y="1152475"/>
            <a:ext cx="6029325" cy="3038475"/>
          </a:xfrm>
          <a:prstGeom prst="rect">
            <a:avLst/>
          </a:prstGeom>
          <a:noFill/>
          <a:ln>
            <a:noFill/>
          </a:ln>
        </p:spPr>
      </p:pic>
      <p:sp>
        <p:nvSpPr>
          <p:cNvPr id="94" name="Google Shape;94;p17"/>
          <p:cNvSpPr/>
          <p:nvPr/>
        </p:nvSpPr>
        <p:spPr>
          <a:xfrm>
            <a:off x="311625" y="470275"/>
            <a:ext cx="8520600" cy="509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t>Yoga - Cosmic Kids</a:t>
            </a:r>
            <a:endParaRPr sz="2400" b="1"/>
          </a:p>
        </p:txBody>
      </p:sp>
      <p:sp>
        <p:nvSpPr>
          <p:cNvPr id="95" name="Google Shape;95;p17"/>
          <p:cNvSpPr/>
          <p:nvPr/>
        </p:nvSpPr>
        <p:spPr>
          <a:xfrm>
            <a:off x="1789663" y="4245425"/>
            <a:ext cx="5564700" cy="572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Click above for the Minecraft One!</a:t>
            </a:r>
            <a:endParaRPr b="1"/>
          </a:p>
          <a:p>
            <a:pPr marL="0" lvl="0" indent="0" algn="ctr" rtl="0">
              <a:spcBef>
                <a:spcPts val="0"/>
              </a:spcBef>
              <a:spcAft>
                <a:spcPts val="0"/>
              </a:spcAft>
              <a:buNone/>
            </a:pPr>
            <a:r>
              <a:rPr lang="en" b="1"/>
              <a:t>Lots more available on youtube and youtube kids.</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02" name="Google Shape;102;p18"/>
          <p:cNvSpPr/>
          <p:nvPr/>
        </p:nvSpPr>
        <p:spPr>
          <a:xfrm>
            <a:off x="311600" y="470275"/>
            <a:ext cx="8520600" cy="547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t>Sensory input and grounding</a:t>
            </a:r>
            <a:endParaRPr sz="2400" b="1"/>
          </a:p>
        </p:txBody>
      </p:sp>
      <p:pic>
        <p:nvPicPr>
          <p:cNvPr id="103" name="Google Shape;103;p18"/>
          <p:cNvPicPr preferRelativeResize="0"/>
          <p:nvPr/>
        </p:nvPicPr>
        <p:blipFill rotWithShape="1">
          <a:blip r:embed="rId3">
            <a:alphaModFix/>
          </a:blip>
          <a:srcRect b="-2806"/>
          <a:stretch/>
        </p:blipFill>
        <p:spPr>
          <a:xfrm>
            <a:off x="5858150" y="1152475"/>
            <a:ext cx="2974050" cy="3383025"/>
          </a:xfrm>
          <a:prstGeom prst="rect">
            <a:avLst/>
          </a:prstGeom>
          <a:noFill/>
          <a:ln>
            <a:noFill/>
          </a:ln>
        </p:spPr>
      </p:pic>
      <p:pic>
        <p:nvPicPr>
          <p:cNvPr id="104" name="Google Shape;104;p18"/>
          <p:cNvPicPr preferRelativeResize="0"/>
          <p:nvPr/>
        </p:nvPicPr>
        <p:blipFill>
          <a:blip r:embed="rId4">
            <a:alphaModFix/>
          </a:blip>
          <a:stretch>
            <a:fillRect/>
          </a:stretch>
        </p:blipFill>
        <p:spPr>
          <a:xfrm>
            <a:off x="311700" y="1185850"/>
            <a:ext cx="2888700" cy="3383025"/>
          </a:xfrm>
          <a:prstGeom prst="rect">
            <a:avLst/>
          </a:prstGeom>
          <a:noFill/>
          <a:ln>
            <a:noFill/>
          </a:ln>
        </p:spPr>
      </p:pic>
      <p:sp>
        <p:nvSpPr>
          <p:cNvPr id="105" name="Google Shape;105;p18"/>
          <p:cNvSpPr/>
          <p:nvPr/>
        </p:nvSpPr>
        <p:spPr>
          <a:xfrm>
            <a:off x="3344100" y="1202625"/>
            <a:ext cx="2386800" cy="3349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Using your five senses and exploring these allows you to become more aware of the moment.  An essential part of mindfulness.  Find textures, smells, tastes, sights and sounds that you really enjoy.</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12" name="Google Shape;112;p19"/>
          <p:cNvSpPr/>
          <p:nvPr/>
        </p:nvSpPr>
        <p:spPr>
          <a:xfrm>
            <a:off x="326575" y="457200"/>
            <a:ext cx="8505600" cy="572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t>The Body Scan</a:t>
            </a:r>
            <a:endParaRPr sz="2400" b="1"/>
          </a:p>
        </p:txBody>
      </p:sp>
      <p:pic>
        <p:nvPicPr>
          <p:cNvPr id="113" name="Google Shape;113;p19">
            <a:hlinkClick r:id="rId3"/>
          </p:cNvPr>
          <p:cNvPicPr preferRelativeResize="0"/>
          <p:nvPr/>
        </p:nvPicPr>
        <p:blipFill>
          <a:blip r:embed="rId4">
            <a:alphaModFix/>
          </a:blip>
          <a:stretch>
            <a:fillRect/>
          </a:stretch>
        </p:blipFill>
        <p:spPr>
          <a:xfrm>
            <a:off x="1793300" y="1152463"/>
            <a:ext cx="5572125" cy="3114675"/>
          </a:xfrm>
          <a:prstGeom prst="rect">
            <a:avLst/>
          </a:prstGeom>
          <a:noFill/>
          <a:ln>
            <a:noFill/>
          </a:ln>
        </p:spPr>
      </p:pic>
      <p:sp>
        <p:nvSpPr>
          <p:cNvPr id="114" name="Google Shape;114;p19"/>
          <p:cNvSpPr/>
          <p:nvPr/>
        </p:nvSpPr>
        <p:spPr>
          <a:xfrm>
            <a:off x="509450" y="4336875"/>
            <a:ext cx="7981500" cy="509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chemeClr val="dk1"/>
                </a:solidFill>
              </a:rPr>
              <a:t>In this video, you’ll use your imagination to boost your superpowers of focus and calm by relaxing each part of your body with the help of a magical butterfly.</a:t>
            </a:r>
            <a:endParaRPr b="1">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1" name="Google Shape;121;p20"/>
          <p:cNvPicPr preferRelativeResize="0"/>
          <p:nvPr/>
        </p:nvPicPr>
        <p:blipFill>
          <a:blip r:embed="rId3">
            <a:alphaModFix/>
          </a:blip>
          <a:stretch>
            <a:fillRect/>
          </a:stretch>
        </p:blipFill>
        <p:spPr>
          <a:xfrm>
            <a:off x="311700" y="1152475"/>
            <a:ext cx="8520600" cy="3416400"/>
          </a:xfrm>
          <a:prstGeom prst="rect">
            <a:avLst/>
          </a:prstGeom>
          <a:noFill/>
          <a:ln>
            <a:noFill/>
          </a:ln>
        </p:spPr>
      </p:pic>
      <p:sp>
        <p:nvSpPr>
          <p:cNvPr id="122" name="Google Shape;122;p20"/>
          <p:cNvSpPr/>
          <p:nvPr/>
        </p:nvSpPr>
        <p:spPr>
          <a:xfrm>
            <a:off x="311700" y="457200"/>
            <a:ext cx="8520600" cy="509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t>Building Confidence - The Power Pose</a:t>
            </a:r>
            <a:endParaRPr sz="2400" b="1"/>
          </a:p>
        </p:txBody>
      </p:sp>
      <p:pic>
        <p:nvPicPr>
          <p:cNvPr id="123" name="Google Shape;123;p20"/>
          <p:cNvPicPr preferRelativeResize="0"/>
          <p:nvPr/>
        </p:nvPicPr>
        <p:blipFill>
          <a:blip r:embed="rId4">
            <a:alphaModFix/>
          </a:blip>
          <a:stretch>
            <a:fillRect/>
          </a:stretch>
        </p:blipFill>
        <p:spPr>
          <a:xfrm>
            <a:off x="6689365" y="1152474"/>
            <a:ext cx="2142935" cy="3416400"/>
          </a:xfrm>
          <a:prstGeom prst="rect">
            <a:avLst/>
          </a:prstGeom>
          <a:noFill/>
          <a:ln>
            <a:noFill/>
          </a:ln>
        </p:spPr>
      </p:pic>
      <p:pic>
        <p:nvPicPr>
          <p:cNvPr id="124" name="Google Shape;124;p20"/>
          <p:cNvPicPr preferRelativeResize="0"/>
          <p:nvPr/>
        </p:nvPicPr>
        <p:blipFill>
          <a:blip r:embed="rId5">
            <a:alphaModFix/>
          </a:blip>
          <a:stretch>
            <a:fillRect/>
          </a:stretch>
        </p:blipFill>
        <p:spPr>
          <a:xfrm>
            <a:off x="311700" y="1152475"/>
            <a:ext cx="2142925" cy="3428680"/>
          </a:xfrm>
          <a:prstGeom prst="rect">
            <a:avLst/>
          </a:prstGeom>
          <a:noFill/>
          <a:ln>
            <a:noFill/>
          </a:ln>
        </p:spPr>
      </p:pic>
      <p:sp>
        <p:nvSpPr>
          <p:cNvPr id="125" name="Google Shape;125;p20"/>
          <p:cNvSpPr/>
          <p:nvPr/>
        </p:nvSpPr>
        <p:spPr>
          <a:xfrm>
            <a:off x="692250" y="4637325"/>
            <a:ext cx="7759500" cy="352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Hold one of these poses for two minutes whenever you need a confidence boost!</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1" name="Google Shape;131;p21"/>
          <p:cNvPicPr preferRelativeResize="0"/>
          <p:nvPr/>
        </p:nvPicPr>
        <p:blipFill>
          <a:blip r:embed="rId3">
            <a:alphaModFix/>
          </a:blip>
          <a:stretch>
            <a:fillRect/>
          </a:stretch>
        </p:blipFill>
        <p:spPr>
          <a:xfrm>
            <a:off x="3331025" y="1052250"/>
            <a:ext cx="5389350" cy="2937800"/>
          </a:xfrm>
          <a:prstGeom prst="rect">
            <a:avLst/>
          </a:prstGeom>
          <a:noFill/>
          <a:ln>
            <a:noFill/>
          </a:ln>
        </p:spPr>
      </p:pic>
      <p:sp>
        <p:nvSpPr>
          <p:cNvPr id="132" name="Google Shape;13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1"/>
          <p:cNvSpPr/>
          <p:nvPr/>
        </p:nvSpPr>
        <p:spPr>
          <a:xfrm>
            <a:off x="311750" y="326575"/>
            <a:ext cx="8520600" cy="521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t>Loom Bands, Crafts and Fiddle Toys</a:t>
            </a:r>
            <a:endParaRPr sz="2400" b="1"/>
          </a:p>
        </p:txBody>
      </p:sp>
      <p:pic>
        <p:nvPicPr>
          <p:cNvPr id="134" name="Google Shape;134;p21"/>
          <p:cNvPicPr preferRelativeResize="0"/>
          <p:nvPr/>
        </p:nvPicPr>
        <p:blipFill>
          <a:blip r:embed="rId4">
            <a:alphaModFix/>
          </a:blip>
          <a:stretch>
            <a:fillRect/>
          </a:stretch>
        </p:blipFill>
        <p:spPr>
          <a:xfrm>
            <a:off x="311700" y="1052250"/>
            <a:ext cx="3019275" cy="1423325"/>
          </a:xfrm>
          <a:prstGeom prst="rect">
            <a:avLst/>
          </a:prstGeom>
          <a:noFill/>
          <a:ln>
            <a:noFill/>
          </a:ln>
        </p:spPr>
      </p:pic>
      <p:sp>
        <p:nvSpPr>
          <p:cNvPr id="135" name="Google Shape;135;p21"/>
          <p:cNvSpPr/>
          <p:nvPr/>
        </p:nvSpPr>
        <p:spPr>
          <a:xfrm>
            <a:off x="311700" y="4024575"/>
            <a:ext cx="8520600" cy="913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Taking part in art and craft activities can help your child in many ways. Arts and crafts activities can help to develop your child’s imagination and creativity, their planning and organisation skills and fine motor skills.  Fiddly and repetitive activities have a calming effect and are immensly satisfying!</a:t>
            </a:r>
            <a:endParaRPr b="1"/>
          </a:p>
        </p:txBody>
      </p:sp>
      <p:pic>
        <p:nvPicPr>
          <p:cNvPr id="136" name="Google Shape;136;p21"/>
          <p:cNvPicPr preferRelativeResize="0"/>
          <p:nvPr/>
        </p:nvPicPr>
        <p:blipFill>
          <a:blip r:embed="rId5">
            <a:alphaModFix/>
          </a:blip>
          <a:stretch>
            <a:fillRect/>
          </a:stretch>
        </p:blipFill>
        <p:spPr>
          <a:xfrm>
            <a:off x="311750" y="2475575"/>
            <a:ext cx="3019275" cy="15144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1150</Words>
  <Application>Microsoft Macintosh PowerPoint</Application>
  <PresentationFormat>On-screen Show (16:9)</PresentationFormat>
  <Paragraphs>131</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Simple Light</vt:lpstr>
      <vt:lpstr>PowerPoint Presentation</vt:lpstr>
      <vt:lpstr>PowerPoint Presentation</vt:lpstr>
      <vt:lpstr>Breathing Exercises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Mrs C. Pointon (Headteacher)</cp:lastModifiedBy>
  <cp:revision>1</cp:revision>
  <dcterms:modified xsi:type="dcterms:W3CDTF">2022-10-10T21:28:48Z</dcterms:modified>
</cp:coreProperties>
</file>