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73"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71" autoAdjust="0"/>
  </p:normalViewPr>
  <p:slideViewPr>
    <p:cSldViewPr>
      <p:cViewPr varScale="1">
        <p:scale>
          <a:sx n="61" d="100"/>
          <a:sy n="61" d="100"/>
        </p:scale>
        <p:origin x="165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A0F3180-2F6E-4923-8979-7F0329780726}" type="datetimeFigureOut">
              <a:rPr lang="en-US" smtClean="0"/>
              <a:pPr/>
              <a:t>6/9/2020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841156-60AC-4EBE-94CF-87D4B4AED52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F3180-2F6E-4923-8979-7F0329780726}" type="datetimeFigureOut">
              <a:rPr lang="en-US" smtClean="0"/>
              <a:pPr/>
              <a:t>6/9/2020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841156-60AC-4EBE-94CF-87D4B4AED52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F3180-2F6E-4923-8979-7F0329780726}" type="datetimeFigureOut">
              <a:rPr lang="en-US" smtClean="0"/>
              <a:pPr/>
              <a:t>6/9/2020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841156-60AC-4EBE-94CF-87D4B4AED52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F3180-2F6E-4923-8979-7F0329780726}" type="datetimeFigureOut">
              <a:rPr lang="en-US" smtClean="0"/>
              <a:pPr/>
              <a:t>6/9/2020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841156-60AC-4EBE-94CF-87D4B4AED521}" type="slidenum">
              <a:rPr lang="en-GB" smtClean="0"/>
              <a:pPr/>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0F3180-2F6E-4923-8979-7F0329780726}" type="datetimeFigureOut">
              <a:rPr lang="en-US" smtClean="0"/>
              <a:pPr/>
              <a:t>6/9/2020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841156-60AC-4EBE-94CF-87D4B4AED521}"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0F3180-2F6E-4923-8979-7F0329780726}" type="datetimeFigureOut">
              <a:rPr lang="en-US" smtClean="0"/>
              <a:pPr/>
              <a:t>6/9/2020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841156-60AC-4EBE-94CF-87D4B4AED521}" type="slidenum">
              <a:rPr lang="en-GB" smtClean="0"/>
              <a:pPr/>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0F3180-2F6E-4923-8979-7F0329780726}" type="datetimeFigureOut">
              <a:rPr lang="en-US" smtClean="0"/>
              <a:pPr/>
              <a:t>6/9/2020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841156-60AC-4EBE-94CF-87D4B4AED52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0F3180-2F6E-4923-8979-7F0329780726}" type="datetimeFigureOut">
              <a:rPr lang="en-US" smtClean="0"/>
              <a:pPr/>
              <a:t>6/9/2020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841156-60AC-4EBE-94CF-87D4B4AED521}" type="slidenum">
              <a:rPr lang="en-GB" smtClean="0"/>
              <a:pPr/>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F3180-2F6E-4923-8979-7F0329780726}" type="datetimeFigureOut">
              <a:rPr lang="en-US" smtClean="0"/>
              <a:pPr/>
              <a:t>6/9/2020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841156-60AC-4EBE-94CF-87D4B4AED52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A0F3180-2F6E-4923-8979-7F0329780726}" type="datetimeFigureOut">
              <a:rPr lang="en-US" smtClean="0"/>
              <a:pPr/>
              <a:t>6/9/2020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841156-60AC-4EBE-94CF-87D4B4AED52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A0F3180-2F6E-4923-8979-7F0329780726}" type="datetimeFigureOut">
              <a:rPr lang="en-US" smtClean="0"/>
              <a:pPr/>
              <a:t>6/9/2020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841156-60AC-4EBE-94CF-87D4B4AED521}"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A0F3180-2F6E-4923-8979-7F0329780726}" type="datetimeFigureOut">
              <a:rPr lang="en-US" smtClean="0"/>
              <a:pPr/>
              <a:t>6/9/2020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841156-60AC-4EBE-94CF-87D4B4AED52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taffordshire.gov.uk/education/schoolsandcolleges/admissions/schoolchoice/homepage.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pps@staffordshire.gov.uk" TargetMode="External"/><Relationship Id="rId2" Type="http://schemas.openxmlformats.org/officeDocument/2006/relationships/hyperlink" Target="http://www.staffordshire.gov.uk/education/welfareservice/SpecialEducationalNeeds/spps/home.aspx" TargetMode="External"/><Relationship Id="rId1" Type="http://schemas.openxmlformats.org/officeDocument/2006/relationships/slideLayout" Target="../slideLayouts/slideLayout2.xml"/><Relationship Id="rId5" Type="http://schemas.openxmlformats.org/officeDocument/2006/relationships/hyperlink" Target="http://helpyourself.staffordshirecares.info/kb5/staffordshire/directory/home.page" TargetMode="External"/><Relationship Id="rId4" Type="http://schemas.openxmlformats.org/officeDocument/2006/relationships/hyperlink" Target="http://www.staffordshire.gov.uk/education/welfareservice/SpecialEducationalNeeds/spps/newsletter/newsletters.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2428868"/>
            <a:ext cx="8429684" cy="3643338"/>
          </a:xfrm>
        </p:spPr>
        <p:txBody>
          <a:bodyPr>
            <a:normAutofit/>
          </a:bodyPr>
          <a:lstStyle/>
          <a:p>
            <a:pPr algn="l"/>
            <a:r>
              <a:rPr lang="en-GB" sz="4000" dirty="0" smtClean="0">
                <a:solidFill>
                  <a:schemeClr val="accent4">
                    <a:lumMod val="75000"/>
                  </a:schemeClr>
                </a:solidFill>
                <a:latin typeface="Comic Sans MS" pitchFamily="66" charset="0"/>
              </a:rPr>
              <a:t>This information report is to help parents understand how their child’s individual learning needs will be met at our school.</a:t>
            </a:r>
            <a:endParaRPr lang="en-GB" sz="4000" dirty="0">
              <a:solidFill>
                <a:schemeClr val="accent4">
                  <a:lumMod val="75000"/>
                </a:schemeClr>
              </a:solidFill>
              <a:latin typeface="Comic Sans MS" pitchFamily="66" charset="0"/>
            </a:endParaRPr>
          </a:p>
        </p:txBody>
      </p:sp>
      <p:sp>
        <p:nvSpPr>
          <p:cNvPr id="5" name="TextBox 4"/>
          <p:cNvSpPr txBox="1"/>
          <p:nvPr/>
        </p:nvSpPr>
        <p:spPr>
          <a:xfrm>
            <a:off x="3000364" y="785794"/>
            <a:ext cx="5715040" cy="1200329"/>
          </a:xfrm>
          <a:prstGeom prst="rect">
            <a:avLst/>
          </a:prstGeom>
          <a:noFill/>
        </p:spPr>
        <p:txBody>
          <a:bodyPr wrap="square" rtlCol="0">
            <a:spAutoFit/>
          </a:bodyPr>
          <a:lstStyle/>
          <a:p>
            <a:r>
              <a:rPr lang="en-GB" sz="3600" u="sng" dirty="0" smtClean="0">
                <a:solidFill>
                  <a:schemeClr val="accent1">
                    <a:lumMod val="75000"/>
                  </a:schemeClr>
                </a:solidFill>
                <a:latin typeface="Comic Sans MS" pitchFamily="66" charset="0"/>
              </a:rPr>
              <a:t>SEN  INFORMATION  REPORT FOR PARENTS</a:t>
            </a:r>
            <a:endParaRPr lang="en-GB" sz="3600" u="sng" dirty="0">
              <a:solidFill>
                <a:schemeClr val="accent1">
                  <a:lumMod val="75000"/>
                </a:schemeClr>
              </a:solidFill>
              <a:latin typeface="Comic Sans MS" pitchFamily="66" charset="0"/>
            </a:endParaRPr>
          </a:p>
        </p:txBody>
      </p:sp>
      <p:pic>
        <p:nvPicPr>
          <p:cNvPr id="6" name="Picture 5"/>
          <p:cNvPicPr/>
          <p:nvPr/>
        </p:nvPicPr>
        <p:blipFill>
          <a:blip r:embed="rId2" cstate="print"/>
          <a:srcRect/>
          <a:stretch>
            <a:fillRect/>
          </a:stretch>
        </p:blipFill>
        <p:spPr bwMode="auto">
          <a:xfrm>
            <a:off x="642910" y="500042"/>
            <a:ext cx="1643074" cy="178592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GB" sz="3200" dirty="0" smtClean="0">
                <a:solidFill>
                  <a:schemeClr val="accent4">
                    <a:lumMod val="75000"/>
                  </a:schemeClr>
                </a:solidFill>
                <a:latin typeface="Comic Sans MS" pitchFamily="66" charset="0"/>
              </a:rPr>
              <a:t>Children’s attainment will be shared with parents </a:t>
            </a:r>
            <a:r>
              <a:rPr lang="en-GB" sz="3200" dirty="0" err="1" smtClean="0">
                <a:solidFill>
                  <a:schemeClr val="accent4">
                    <a:lumMod val="75000"/>
                  </a:schemeClr>
                </a:solidFill>
                <a:latin typeface="Comic Sans MS" pitchFamily="66" charset="0"/>
              </a:rPr>
              <a:t>termly</a:t>
            </a:r>
            <a:r>
              <a:rPr lang="en-GB" sz="3200" dirty="0" smtClean="0">
                <a:solidFill>
                  <a:schemeClr val="accent4">
                    <a:lumMod val="75000"/>
                  </a:schemeClr>
                </a:solidFill>
                <a:latin typeface="Comic Sans MS" pitchFamily="66" charset="0"/>
              </a:rPr>
              <a:t> in a meeting where the Additional Support Plan is reviewed and new targets are discussed.</a:t>
            </a:r>
          </a:p>
          <a:p>
            <a:pPr lvl="0"/>
            <a:r>
              <a:rPr lang="en-GB" sz="3200" dirty="0" smtClean="0">
                <a:solidFill>
                  <a:schemeClr val="accent4">
                    <a:lumMod val="75000"/>
                  </a:schemeClr>
                </a:solidFill>
                <a:latin typeface="Comic Sans MS" pitchFamily="66" charset="0"/>
              </a:rPr>
              <a:t>Parent’s Evenings every term. </a:t>
            </a:r>
          </a:p>
          <a:p>
            <a:pPr lvl="0"/>
            <a:r>
              <a:rPr lang="en-GB" sz="3200" dirty="0" smtClean="0">
                <a:solidFill>
                  <a:schemeClr val="accent4">
                    <a:lumMod val="75000"/>
                  </a:schemeClr>
                </a:solidFill>
                <a:latin typeface="Comic Sans MS" pitchFamily="66" charset="0"/>
              </a:rPr>
              <a:t>If a further appointment is required then parents are asked to contact the school office in order to make an appointment with the class teacher or </a:t>
            </a:r>
            <a:r>
              <a:rPr lang="en-GB" sz="3200" dirty="0" err="1" smtClean="0">
                <a:solidFill>
                  <a:schemeClr val="accent4">
                    <a:lumMod val="75000"/>
                  </a:schemeClr>
                </a:solidFill>
                <a:latin typeface="Comic Sans MS" pitchFamily="66" charset="0"/>
              </a:rPr>
              <a:t>SENCo</a:t>
            </a:r>
            <a:r>
              <a:rPr lang="en-GB" sz="3200" dirty="0" smtClean="0">
                <a:solidFill>
                  <a:schemeClr val="accent4">
                    <a:lumMod val="75000"/>
                  </a:schemeClr>
                </a:solidFill>
                <a:latin typeface="Comic Sans MS" pitchFamily="66" charset="0"/>
              </a:rPr>
              <a:t>.</a:t>
            </a:r>
          </a:p>
          <a:p>
            <a:endParaRPr lang="en-GB" dirty="0"/>
          </a:p>
        </p:txBody>
      </p:sp>
      <p:sp>
        <p:nvSpPr>
          <p:cNvPr id="3" name="Title 2"/>
          <p:cNvSpPr>
            <a:spLocks noGrp="1"/>
          </p:cNvSpPr>
          <p:nvPr>
            <p:ph type="title"/>
          </p:nvPr>
        </p:nvSpPr>
        <p:spPr/>
        <p:txBody>
          <a:bodyPr>
            <a:normAutofit fontScale="90000"/>
          </a:bodyPr>
          <a:lstStyle/>
          <a:p>
            <a:r>
              <a:rPr lang="en-GB" dirty="0" smtClean="0"/>
              <a:t/>
            </a:r>
            <a:br>
              <a:rPr lang="en-GB" dirty="0" smtClean="0"/>
            </a:br>
            <a:r>
              <a:rPr lang="en-GB" sz="3100" b="0" dirty="0" smtClean="0">
                <a:solidFill>
                  <a:schemeClr val="accent1">
                    <a:lumMod val="75000"/>
                  </a:schemeClr>
                </a:solidFill>
                <a:effectLst/>
                <a:latin typeface="Comic Sans MS" pitchFamily="66" charset="0"/>
              </a:rPr>
              <a:t>How will I know how my child is doing? </a:t>
            </a:r>
            <a:r>
              <a:rPr lang="en-GB" dirty="0" smtClean="0">
                <a:solidFill>
                  <a:schemeClr val="accent1">
                    <a:lumMod val="75000"/>
                  </a:schemeClr>
                </a:solidFill>
              </a:rPr>
              <a:t/>
            </a:r>
            <a:br>
              <a:rPr lang="en-GB" dirty="0" smtClean="0">
                <a:solidFill>
                  <a:schemeClr val="accent1">
                    <a:lumMod val="75000"/>
                  </a:schemeClr>
                </a:solidFill>
              </a:rPr>
            </a:br>
            <a:endParaRPr lang="en-GB" dirty="0">
              <a:solidFill>
                <a:schemeClr val="accent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GB" dirty="0" smtClean="0">
                <a:solidFill>
                  <a:schemeClr val="accent4">
                    <a:lumMod val="75000"/>
                  </a:schemeClr>
                </a:solidFill>
                <a:latin typeface="Comic Sans MS" pitchFamily="66" charset="0"/>
              </a:rPr>
              <a:t>Please look at the school website.  It can be found </a:t>
            </a:r>
            <a:r>
              <a:rPr lang="en-GB" dirty="0" smtClean="0">
                <a:solidFill>
                  <a:schemeClr val="accent4">
                    <a:lumMod val="75000"/>
                  </a:schemeClr>
                </a:solidFill>
                <a:latin typeface="Comic Sans MS" pitchFamily="66" charset="0"/>
              </a:rPr>
              <a:t>at https</a:t>
            </a:r>
            <a:r>
              <a:rPr lang="en-GB" dirty="0">
                <a:solidFill>
                  <a:schemeClr val="accent4">
                    <a:lumMod val="75000"/>
                  </a:schemeClr>
                </a:solidFill>
                <a:latin typeface="Comic Sans MS" pitchFamily="66" charset="0"/>
              </a:rPr>
              <a:t>://</a:t>
            </a:r>
            <a:r>
              <a:rPr lang="en-GB" dirty="0" smtClean="0">
                <a:solidFill>
                  <a:schemeClr val="accent4">
                    <a:lumMod val="75000"/>
                  </a:schemeClr>
                </a:solidFill>
                <a:latin typeface="Comic Sans MS" pitchFamily="66" charset="0"/>
              </a:rPr>
              <a:t>www.stgilesstgeorgesacademy.co.uk </a:t>
            </a:r>
            <a:r>
              <a:rPr lang="en-GB" dirty="0" smtClean="0">
                <a:solidFill>
                  <a:schemeClr val="accent4">
                    <a:lumMod val="75000"/>
                  </a:schemeClr>
                </a:solidFill>
                <a:latin typeface="Comic Sans MS" pitchFamily="66" charset="0"/>
              </a:rPr>
              <a:t>and includes links to websites and resources that we have found useful in supporting parents to help their child learn at home.  </a:t>
            </a:r>
          </a:p>
          <a:p>
            <a:pPr lvl="0"/>
            <a:r>
              <a:rPr lang="en-GB" dirty="0" smtClean="0">
                <a:solidFill>
                  <a:schemeClr val="accent4">
                    <a:lumMod val="75000"/>
                  </a:schemeClr>
                </a:solidFill>
                <a:latin typeface="Comic Sans MS" pitchFamily="66" charset="0"/>
              </a:rPr>
              <a:t>The teacher or </a:t>
            </a:r>
            <a:r>
              <a:rPr lang="en-GB" dirty="0" err="1" smtClean="0">
                <a:solidFill>
                  <a:schemeClr val="accent4">
                    <a:lumMod val="75000"/>
                  </a:schemeClr>
                </a:solidFill>
                <a:latin typeface="Comic Sans MS" pitchFamily="66" charset="0"/>
              </a:rPr>
              <a:t>SENCo</a:t>
            </a:r>
            <a:r>
              <a:rPr lang="en-GB" dirty="0" smtClean="0">
                <a:solidFill>
                  <a:schemeClr val="accent4">
                    <a:lumMod val="75000"/>
                  </a:schemeClr>
                </a:solidFill>
                <a:latin typeface="Comic Sans MS" pitchFamily="66" charset="0"/>
              </a:rPr>
              <a:t> may also suggest additional ways of supporting your child’s learning. </a:t>
            </a:r>
          </a:p>
          <a:p>
            <a:pPr lvl="0"/>
            <a:r>
              <a:rPr lang="en-GB" dirty="0" smtClean="0">
                <a:solidFill>
                  <a:schemeClr val="accent4">
                    <a:lumMod val="75000"/>
                  </a:schemeClr>
                </a:solidFill>
                <a:latin typeface="Comic Sans MS" pitchFamily="66" charset="0"/>
              </a:rPr>
              <a:t>The school organises parent workshops when/if appropriate during the year.  These are advertised in the school newsletter and on our website and aim to provide useful opportunities for parents to learn more about the curriculum that is being offered to their child. </a:t>
            </a:r>
          </a:p>
          <a:p>
            <a:endParaRPr lang="en-GB" dirty="0"/>
          </a:p>
        </p:txBody>
      </p:sp>
      <p:sp>
        <p:nvSpPr>
          <p:cNvPr id="3" name="Title 2"/>
          <p:cNvSpPr>
            <a:spLocks noGrp="1"/>
          </p:cNvSpPr>
          <p:nvPr>
            <p:ph type="title"/>
          </p:nvPr>
        </p:nvSpPr>
        <p:spPr/>
        <p:txBody>
          <a:bodyPr>
            <a:normAutofit fontScale="90000"/>
          </a:bodyPr>
          <a:lstStyle/>
          <a:p>
            <a:r>
              <a:rPr lang="en-GB" dirty="0" smtClean="0"/>
              <a:t/>
            </a:r>
            <a:br>
              <a:rPr lang="en-GB" dirty="0" smtClean="0"/>
            </a:br>
            <a:r>
              <a:rPr lang="en-GB" b="0" dirty="0" smtClean="0">
                <a:solidFill>
                  <a:schemeClr val="accent1">
                    <a:lumMod val="75000"/>
                  </a:schemeClr>
                </a:solidFill>
                <a:effectLst/>
                <a:latin typeface="Comic Sans MS" pitchFamily="66" charset="0"/>
              </a:rPr>
              <a:t>How will you help me to support my child’s learning?</a:t>
            </a:r>
            <a:r>
              <a:rPr lang="en-GB" dirty="0" smtClean="0"/>
              <a:t/>
            </a:r>
            <a:br>
              <a:rPr lang="en-GB" dirty="0" smtClean="0"/>
            </a:b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643602"/>
          </a:xfrm>
        </p:spPr>
        <p:txBody>
          <a:bodyPr>
            <a:noAutofit/>
          </a:bodyPr>
          <a:lstStyle/>
          <a:p>
            <a:pPr>
              <a:buNone/>
            </a:pPr>
            <a:r>
              <a:rPr lang="en-GB" sz="1800" dirty="0" smtClean="0">
                <a:solidFill>
                  <a:schemeClr val="accent4">
                    <a:lumMod val="75000"/>
                  </a:schemeClr>
                </a:solidFill>
                <a:latin typeface="Comic Sans MS" pitchFamily="66" charset="0"/>
              </a:rPr>
              <a:t>The school offers a wide variety of pastoral support for pupils. These include: </a:t>
            </a:r>
          </a:p>
          <a:p>
            <a:pPr lvl="0"/>
            <a:r>
              <a:rPr lang="en-GB" sz="1800" dirty="0" smtClean="0">
                <a:solidFill>
                  <a:schemeClr val="accent4">
                    <a:lumMod val="75000"/>
                  </a:schemeClr>
                </a:solidFill>
                <a:latin typeface="Comic Sans MS" pitchFamily="66" charset="0"/>
              </a:rPr>
              <a:t>A broad curriculum that aims to provide pupils with the knowledge, understanding and skills they need to enhance their emotional and social knowledge and well-being. </a:t>
            </a:r>
          </a:p>
          <a:p>
            <a:pPr lvl="0"/>
            <a:r>
              <a:rPr lang="en-GB" sz="1800" dirty="0" smtClean="0">
                <a:solidFill>
                  <a:schemeClr val="accent4">
                    <a:lumMod val="75000"/>
                  </a:schemeClr>
                </a:solidFill>
                <a:latin typeface="Comic Sans MS" pitchFamily="66" charset="0"/>
              </a:rPr>
              <a:t>Pupil and Parent voice mechanisms are in place and are monitored for effectiveness by the </a:t>
            </a:r>
            <a:r>
              <a:rPr lang="en-GB" sz="1800" dirty="0" smtClean="0">
                <a:solidFill>
                  <a:schemeClr val="accent4">
                    <a:lumMod val="75000"/>
                  </a:schemeClr>
                </a:solidFill>
                <a:latin typeface="Comic Sans MS" pitchFamily="66" charset="0"/>
              </a:rPr>
              <a:t>Director</a:t>
            </a:r>
            <a:r>
              <a:rPr lang="en-GB" sz="1800" dirty="0" smtClean="0">
                <a:solidFill>
                  <a:schemeClr val="accent4">
                    <a:lumMod val="75000"/>
                  </a:schemeClr>
                </a:solidFill>
                <a:latin typeface="Comic Sans MS" pitchFamily="66" charset="0"/>
              </a:rPr>
              <a:t> </a:t>
            </a:r>
            <a:r>
              <a:rPr lang="en-GB" sz="1800" dirty="0" smtClean="0">
                <a:solidFill>
                  <a:schemeClr val="accent4">
                    <a:lumMod val="75000"/>
                  </a:schemeClr>
                </a:solidFill>
                <a:latin typeface="Comic Sans MS" pitchFamily="66" charset="0"/>
              </a:rPr>
              <a:t>for responsibility for this area.  </a:t>
            </a:r>
          </a:p>
          <a:p>
            <a:pPr lvl="0"/>
            <a:r>
              <a:rPr lang="en-GB" sz="1800" dirty="0" smtClean="0">
                <a:solidFill>
                  <a:schemeClr val="accent4">
                    <a:lumMod val="75000"/>
                  </a:schemeClr>
                </a:solidFill>
                <a:latin typeface="Comic Sans MS" pitchFamily="66" charset="0"/>
              </a:rPr>
              <a:t>Small group evidence-led interventions to support pupil’s wellbeing are delivered to targeted pupils and groups.  </a:t>
            </a:r>
          </a:p>
          <a:p>
            <a:pPr lvl="0"/>
            <a:r>
              <a:rPr lang="en-GB" sz="1800" dirty="0" smtClean="0">
                <a:solidFill>
                  <a:schemeClr val="accent4">
                    <a:lumMod val="75000"/>
                  </a:schemeClr>
                </a:solidFill>
                <a:latin typeface="Comic Sans MS" pitchFamily="66" charset="0"/>
              </a:rPr>
              <a:t>Pupils who find less structured activities or times difficult, are provided with alternative small group opportunities within the school, where appropriate. </a:t>
            </a:r>
          </a:p>
          <a:p>
            <a:pPr lvl="0"/>
            <a:r>
              <a:rPr lang="en-GB" sz="1800" dirty="0" smtClean="0">
                <a:solidFill>
                  <a:schemeClr val="accent4">
                    <a:lumMod val="75000"/>
                  </a:schemeClr>
                </a:solidFill>
                <a:latin typeface="Comic Sans MS" pitchFamily="66" charset="0"/>
              </a:rPr>
              <a:t>The school offers well-being sessions to support children who may need support with their Social, Emotional and Mental Health. </a:t>
            </a:r>
          </a:p>
          <a:p>
            <a:pPr lvl="0"/>
            <a:r>
              <a:rPr lang="en-GB" sz="1800" dirty="0" smtClean="0">
                <a:solidFill>
                  <a:schemeClr val="accent4">
                    <a:lumMod val="75000"/>
                  </a:schemeClr>
                </a:solidFill>
                <a:latin typeface="Comic Sans MS" pitchFamily="66" charset="0"/>
              </a:rPr>
              <a:t>The school has completed the Anti-bullying Pledge and is audited annually for its provision in regard to ensuring pupils safety by external agencies.</a:t>
            </a:r>
          </a:p>
        </p:txBody>
      </p:sp>
      <p:sp>
        <p:nvSpPr>
          <p:cNvPr id="3" name="Title 2"/>
          <p:cNvSpPr>
            <a:spLocks noGrp="1"/>
          </p:cNvSpPr>
          <p:nvPr>
            <p:ph type="title"/>
          </p:nvPr>
        </p:nvSpPr>
        <p:spPr>
          <a:xfrm>
            <a:off x="457200" y="274638"/>
            <a:ext cx="8229600" cy="654032"/>
          </a:xfrm>
        </p:spPr>
        <p:txBody>
          <a:bodyPr>
            <a:normAutofit fontScale="90000"/>
          </a:bodyPr>
          <a:lstStyle/>
          <a:p>
            <a:r>
              <a:rPr lang="en-GB" dirty="0" smtClean="0"/>
              <a:t/>
            </a:r>
            <a:br>
              <a:rPr lang="en-GB" dirty="0" smtClean="0"/>
            </a:br>
            <a:r>
              <a:rPr lang="en-GB" sz="2200" b="0" dirty="0" smtClean="0">
                <a:solidFill>
                  <a:schemeClr val="accent1">
                    <a:lumMod val="75000"/>
                  </a:schemeClr>
                </a:solidFill>
                <a:effectLst/>
                <a:latin typeface="Comic Sans MS" pitchFamily="66" charset="0"/>
              </a:rPr>
              <a:t>What support will there be for my child’s overall well-being? </a:t>
            </a:r>
            <a:r>
              <a:rPr lang="en-GB" dirty="0" smtClean="0">
                <a:solidFill>
                  <a:schemeClr val="accent1">
                    <a:lumMod val="75000"/>
                  </a:schemeClr>
                </a:solidFill>
              </a:rPr>
              <a:t/>
            </a:r>
            <a:br>
              <a:rPr lang="en-GB" dirty="0" smtClean="0">
                <a:solidFill>
                  <a:schemeClr val="accent1">
                    <a:lumMod val="75000"/>
                  </a:schemeClr>
                </a:solidFill>
              </a:rPr>
            </a:br>
            <a:endParaRPr lang="en-GB" dirty="0">
              <a:solidFill>
                <a:schemeClr val="accent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GB" dirty="0" smtClean="0">
                <a:solidFill>
                  <a:schemeClr val="accent4">
                    <a:lumMod val="75000"/>
                  </a:schemeClr>
                </a:solidFill>
                <a:latin typeface="Comic Sans MS" pitchFamily="66" charset="0"/>
              </a:rPr>
              <a:t>Pupils with medical needs will be provided with a detailed Health Care Plan. This will be written by the school nurse, </a:t>
            </a:r>
            <a:r>
              <a:rPr lang="en-GB" dirty="0" err="1" smtClean="0">
                <a:solidFill>
                  <a:schemeClr val="accent4">
                    <a:lumMod val="75000"/>
                  </a:schemeClr>
                </a:solidFill>
                <a:latin typeface="Comic Sans MS" pitchFamily="66" charset="0"/>
              </a:rPr>
              <a:t>SENCo</a:t>
            </a:r>
            <a:r>
              <a:rPr lang="en-GB" dirty="0" smtClean="0">
                <a:solidFill>
                  <a:schemeClr val="accent4">
                    <a:lumMod val="75000"/>
                  </a:schemeClr>
                </a:solidFill>
                <a:latin typeface="Comic Sans MS" pitchFamily="66" charset="0"/>
              </a:rPr>
              <a:t> in partnership with parents and if appropriate, the pupil themselves.  </a:t>
            </a:r>
          </a:p>
          <a:p>
            <a:pPr lvl="0"/>
            <a:r>
              <a:rPr lang="en-GB" dirty="0" smtClean="0">
                <a:solidFill>
                  <a:schemeClr val="accent4">
                    <a:lumMod val="75000"/>
                  </a:schemeClr>
                </a:solidFill>
                <a:latin typeface="Comic Sans MS" pitchFamily="66" charset="0"/>
              </a:rPr>
              <a:t>Staff who administer medicine complete training and are signed off by the school nurse as competent.  </a:t>
            </a:r>
          </a:p>
          <a:p>
            <a:pPr lvl="0"/>
            <a:r>
              <a:rPr lang="en-GB" dirty="0" smtClean="0">
                <a:solidFill>
                  <a:schemeClr val="accent4">
                    <a:lumMod val="75000"/>
                  </a:schemeClr>
                </a:solidFill>
                <a:latin typeface="Comic Sans MS" pitchFamily="66" charset="0"/>
              </a:rPr>
              <a:t>All medicine administration procedures adhere to the LA policy and </a:t>
            </a:r>
            <a:r>
              <a:rPr lang="en-GB" dirty="0" err="1" smtClean="0">
                <a:solidFill>
                  <a:schemeClr val="accent4">
                    <a:lumMod val="75000"/>
                  </a:schemeClr>
                </a:solidFill>
                <a:latin typeface="Comic Sans MS" pitchFamily="66" charset="0"/>
              </a:rPr>
              <a:t>DfE</a:t>
            </a:r>
            <a:r>
              <a:rPr lang="en-GB" dirty="0" smtClean="0">
                <a:solidFill>
                  <a:schemeClr val="accent4">
                    <a:lumMod val="75000"/>
                  </a:schemeClr>
                </a:solidFill>
                <a:latin typeface="Comic Sans MS" pitchFamily="66" charset="0"/>
              </a:rPr>
              <a:t> guidelines included within </a:t>
            </a:r>
            <a:r>
              <a:rPr lang="en-GB" b="1" dirty="0" smtClean="0">
                <a:solidFill>
                  <a:schemeClr val="accent4">
                    <a:lumMod val="75000"/>
                  </a:schemeClr>
                </a:solidFill>
                <a:latin typeface="Comic Sans MS" pitchFamily="66" charset="0"/>
              </a:rPr>
              <a:t>Supporting pupils at school with medical conditions (</a:t>
            </a:r>
            <a:r>
              <a:rPr lang="en-GB" b="1" dirty="0" err="1" smtClean="0">
                <a:solidFill>
                  <a:schemeClr val="accent4">
                    <a:lumMod val="75000"/>
                  </a:schemeClr>
                </a:solidFill>
                <a:latin typeface="Comic Sans MS" pitchFamily="66" charset="0"/>
              </a:rPr>
              <a:t>DfE</a:t>
            </a:r>
            <a:r>
              <a:rPr lang="en-GB" b="1" dirty="0" smtClean="0">
                <a:solidFill>
                  <a:schemeClr val="accent4">
                    <a:lumMod val="75000"/>
                  </a:schemeClr>
                </a:solidFill>
                <a:latin typeface="Comic Sans MS" pitchFamily="66" charset="0"/>
              </a:rPr>
              <a:t>) </a:t>
            </a:r>
            <a:r>
              <a:rPr lang="en-GB" dirty="0" smtClean="0">
                <a:solidFill>
                  <a:schemeClr val="accent4">
                    <a:lumMod val="75000"/>
                  </a:schemeClr>
                </a:solidFill>
                <a:latin typeface="Comic Sans MS" pitchFamily="66" charset="0"/>
              </a:rPr>
              <a:t>2014 .   </a:t>
            </a:r>
          </a:p>
          <a:p>
            <a:endParaRPr lang="en-GB" dirty="0"/>
          </a:p>
        </p:txBody>
      </p:sp>
      <p:sp>
        <p:nvSpPr>
          <p:cNvPr id="3" name="Title 2"/>
          <p:cNvSpPr>
            <a:spLocks noGrp="1"/>
          </p:cNvSpPr>
          <p:nvPr>
            <p:ph type="title"/>
          </p:nvPr>
        </p:nvSpPr>
        <p:spPr>
          <a:xfrm>
            <a:off x="457200" y="274638"/>
            <a:ext cx="8229600" cy="654032"/>
          </a:xfrm>
        </p:spPr>
        <p:txBody>
          <a:bodyPr>
            <a:normAutofit fontScale="90000"/>
          </a:bodyPr>
          <a:lstStyle/>
          <a:p>
            <a:r>
              <a:rPr lang="en-GB" sz="4000" b="0" dirty="0" smtClean="0">
                <a:effectLst/>
                <a:latin typeface="Comic Sans MS" pitchFamily="66" charset="0"/>
              </a:rPr>
              <a:t/>
            </a:r>
            <a:br>
              <a:rPr lang="en-GB" sz="4000" b="0" dirty="0" smtClean="0">
                <a:effectLst/>
                <a:latin typeface="Comic Sans MS" pitchFamily="66" charset="0"/>
              </a:rPr>
            </a:br>
            <a:r>
              <a:rPr lang="en-GB" sz="4000" b="0" dirty="0" smtClean="0">
                <a:effectLst/>
                <a:latin typeface="Comic Sans MS" pitchFamily="66" charset="0"/>
              </a:rPr>
              <a:t/>
            </a:r>
            <a:br>
              <a:rPr lang="en-GB" sz="4000" b="0" dirty="0" smtClean="0">
                <a:effectLst/>
                <a:latin typeface="Comic Sans MS" pitchFamily="66" charset="0"/>
              </a:rPr>
            </a:br>
            <a:r>
              <a:rPr lang="en-GB" sz="4000" b="0" dirty="0" smtClean="0">
                <a:solidFill>
                  <a:schemeClr val="accent1">
                    <a:lumMod val="75000"/>
                  </a:schemeClr>
                </a:solidFill>
                <a:effectLst/>
                <a:latin typeface="Comic Sans MS" pitchFamily="66" charset="0"/>
              </a:rPr>
              <a:t>How does the school support pupils with medical needs? </a:t>
            </a:r>
            <a:r>
              <a:rPr lang="en-GB" dirty="0" smtClean="0"/>
              <a:t/>
            </a:r>
            <a:br>
              <a:rPr lang="en-GB" dirty="0" smtClean="0"/>
            </a:b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072098"/>
          </a:xfrm>
        </p:spPr>
        <p:txBody>
          <a:bodyPr>
            <a:normAutofit/>
          </a:bodyPr>
          <a:lstStyle/>
          <a:p>
            <a:r>
              <a:rPr lang="en-GB" sz="2000" dirty="0" smtClean="0">
                <a:solidFill>
                  <a:schemeClr val="accent4">
                    <a:lumMod val="75000"/>
                  </a:schemeClr>
                </a:solidFill>
                <a:latin typeface="Comic Sans MS" pitchFamily="66" charset="0"/>
              </a:rPr>
              <a:t>The school receives funding to respond to the needs of pupils with SEND from a number of sources. This funding is then used to provide the equipment and facilities to support pupils with special educational needs and disabilities through: </a:t>
            </a:r>
          </a:p>
          <a:p>
            <a:pPr lvl="0"/>
            <a:r>
              <a:rPr lang="en-GB" sz="2000" dirty="0" smtClean="0">
                <a:solidFill>
                  <a:schemeClr val="accent4">
                    <a:lumMod val="75000"/>
                  </a:schemeClr>
                </a:solidFill>
                <a:latin typeface="Comic Sans MS" pitchFamily="66" charset="0"/>
              </a:rPr>
              <a:t>In-class support from teaching assistants </a:t>
            </a:r>
          </a:p>
          <a:p>
            <a:pPr lvl="0"/>
            <a:r>
              <a:rPr lang="en-GB" sz="2000" dirty="0" smtClean="0">
                <a:solidFill>
                  <a:schemeClr val="accent4">
                    <a:lumMod val="75000"/>
                  </a:schemeClr>
                </a:solidFill>
                <a:latin typeface="Comic Sans MS" pitchFamily="66" charset="0"/>
              </a:rPr>
              <a:t>Small group support from teaching assistants e.g. nurture groups, literacy and numeracy support </a:t>
            </a:r>
          </a:p>
          <a:p>
            <a:pPr lvl="0"/>
            <a:r>
              <a:rPr lang="en-GB" sz="2000" dirty="0" smtClean="0">
                <a:solidFill>
                  <a:schemeClr val="accent4">
                    <a:lumMod val="75000"/>
                  </a:schemeClr>
                </a:solidFill>
                <a:latin typeface="Comic Sans MS" pitchFamily="66" charset="0"/>
              </a:rPr>
              <a:t>Specialist support from teachers e.g. 1:1 tuition </a:t>
            </a:r>
          </a:p>
          <a:p>
            <a:pPr lvl="0"/>
            <a:r>
              <a:rPr lang="en-GB" sz="2000" dirty="0" smtClean="0">
                <a:solidFill>
                  <a:schemeClr val="accent4">
                    <a:lumMod val="75000"/>
                  </a:schemeClr>
                </a:solidFill>
                <a:latin typeface="Comic Sans MS" pitchFamily="66" charset="0"/>
              </a:rPr>
              <a:t>Bought in support from external agencies e.g. access arrangement assessment, speech and language support. </a:t>
            </a:r>
          </a:p>
          <a:p>
            <a:pPr lvl="0"/>
            <a:r>
              <a:rPr lang="en-GB" sz="2000" dirty="0" smtClean="0">
                <a:solidFill>
                  <a:schemeClr val="accent4">
                    <a:lumMod val="75000"/>
                  </a:schemeClr>
                </a:solidFill>
                <a:latin typeface="Comic Sans MS" pitchFamily="66" charset="0"/>
              </a:rPr>
              <a:t>Parent workshops </a:t>
            </a:r>
          </a:p>
          <a:p>
            <a:pPr lvl="0"/>
            <a:r>
              <a:rPr lang="en-GB" sz="2000" dirty="0" smtClean="0">
                <a:solidFill>
                  <a:schemeClr val="accent4">
                    <a:lumMod val="75000"/>
                  </a:schemeClr>
                </a:solidFill>
                <a:latin typeface="Comic Sans MS" pitchFamily="66" charset="0"/>
              </a:rPr>
              <a:t>Provision of specialist resources e.g. assessment software</a:t>
            </a:r>
          </a:p>
          <a:p>
            <a:pPr lvl="0"/>
            <a:r>
              <a:rPr lang="en-GB" sz="2000" dirty="0" smtClean="0">
                <a:solidFill>
                  <a:schemeClr val="accent4">
                    <a:lumMod val="75000"/>
                  </a:schemeClr>
                </a:solidFill>
                <a:latin typeface="Comic Sans MS" pitchFamily="66" charset="0"/>
              </a:rPr>
              <a:t>Professional Development relating to SEND for staff.</a:t>
            </a:r>
          </a:p>
          <a:p>
            <a:endParaRPr lang="en-GB" sz="1600" dirty="0"/>
          </a:p>
        </p:txBody>
      </p:sp>
      <p:sp>
        <p:nvSpPr>
          <p:cNvPr id="3" name="Title 2"/>
          <p:cNvSpPr>
            <a:spLocks noGrp="1"/>
          </p:cNvSpPr>
          <p:nvPr>
            <p:ph type="title"/>
          </p:nvPr>
        </p:nvSpPr>
        <p:spPr>
          <a:xfrm>
            <a:off x="457200" y="274638"/>
            <a:ext cx="8229600" cy="796908"/>
          </a:xfrm>
        </p:spPr>
        <p:txBody>
          <a:bodyPr>
            <a:normAutofit fontScale="90000"/>
          </a:bodyPr>
          <a:lstStyle/>
          <a:p>
            <a:r>
              <a:rPr lang="en-GB" sz="2700" b="0" dirty="0" smtClean="0">
                <a:effectLst/>
              </a:rPr>
              <a:t/>
            </a:r>
            <a:br>
              <a:rPr lang="en-GB" sz="2700" b="0" dirty="0" smtClean="0">
                <a:effectLst/>
              </a:rPr>
            </a:br>
            <a:r>
              <a:rPr lang="en-GB" sz="2700" b="0" dirty="0" smtClean="0">
                <a:solidFill>
                  <a:schemeClr val="accent1">
                    <a:lumMod val="75000"/>
                  </a:schemeClr>
                </a:solidFill>
                <a:effectLst/>
                <a:latin typeface="Comic Sans MS" pitchFamily="66" charset="0"/>
              </a:rPr>
              <a:t>How are the school’s resources allocated and matched to children’s special educational needs? </a:t>
            </a:r>
            <a:r>
              <a:rPr lang="en-GB" dirty="0" smtClean="0">
                <a:solidFill>
                  <a:srgbClr val="0070C0"/>
                </a:solidFill>
              </a:rPr>
              <a:t/>
            </a:r>
            <a:br>
              <a:rPr lang="en-GB" dirty="0" smtClean="0">
                <a:solidFill>
                  <a:srgbClr val="0070C0"/>
                </a:solidFill>
              </a:rPr>
            </a:br>
            <a:endParaRPr lang="en-GB"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600" b="0" dirty="0" smtClean="0">
                <a:solidFill>
                  <a:schemeClr val="accent1">
                    <a:lumMod val="75000"/>
                  </a:schemeClr>
                </a:solidFill>
                <a:effectLst/>
                <a:latin typeface="Comic Sans MS" pitchFamily="66" charset="0"/>
              </a:rPr>
              <a:t>How will staff be trained to help my child in school?</a:t>
            </a:r>
            <a:endParaRPr lang="en-GB" sz="2600" dirty="0"/>
          </a:p>
        </p:txBody>
      </p:sp>
      <p:graphicFrame>
        <p:nvGraphicFramePr>
          <p:cNvPr id="4" name="Table 3"/>
          <p:cNvGraphicFramePr>
            <a:graphicFrameLocks noGrp="1"/>
          </p:cNvGraphicFramePr>
          <p:nvPr>
            <p:extLst>
              <p:ext uri="{D42A27DB-BD31-4B8C-83A1-F6EECF244321}">
                <p14:modId xmlns:p14="http://schemas.microsoft.com/office/powerpoint/2010/main" val="497050232"/>
              </p:ext>
            </p:extLst>
          </p:nvPr>
        </p:nvGraphicFramePr>
        <p:xfrm>
          <a:off x="323528" y="1268761"/>
          <a:ext cx="8424936" cy="4987802"/>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3600400">
                  <a:extLst>
                    <a:ext uri="{9D8B030D-6E8A-4147-A177-3AD203B41FA5}">
                      <a16:colId xmlns:a16="http://schemas.microsoft.com/office/drawing/2014/main" val="20003"/>
                    </a:ext>
                  </a:extLst>
                </a:gridCol>
              </a:tblGrid>
              <a:tr h="504055">
                <a:tc>
                  <a:txBody>
                    <a:bodyPr/>
                    <a:lstStyle/>
                    <a:p>
                      <a:r>
                        <a:rPr lang="en-GB" sz="1200" dirty="0" smtClean="0">
                          <a:latin typeface="Comic Sans MS" pitchFamily="66" charset="0"/>
                        </a:rPr>
                        <a:t>Date</a:t>
                      </a:r>
                      <a:endParaRPr lang="en-GB" sz="1200" dirty="0"/>
                    </a:p>
                  </a:txBody>
                  <a:tcPr/>
                </a:tc>
                <a:tc>
                  <a:txBody>
                    <a:bodyPr/>
                    <a:lstStyle/>
                    <a:p>
                      <a:r>
                        <a:rPr lang="en-GB" sz="1200" dirty="0" smtClean="0">
                          <a:latin typeface="Comic Sans MS" pitchFamily="66" charset="0"/>
                        </a:rPr>
                        <a:t>Content</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Comic Sans MS" pitchFamily="66" charset="0"/>
                        </a:rPr>
                        <a:t>Number of staff </a:t>
                      </a: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Comic Sans MS" pitchFamily="66" charset="0"/>
                        </a:rPr>
                        <a:t>Outcomes/impact</a:t>
                      </a:r>
                    </a:p>
                    <a:p>
                      <a:endParaRPr lang="en-GB" sz="1200" dirty="0"/>
                    </a:p>
                  </a:txBody>
                  <a:tcPr/>
                </a:tc>
                <a:extLst>
                  <a:ext uri="{0D108BD9-81ED-4DB2-BD59-A6C34878D82A}">
                    <a16:rowId xmlns:a16="http://schemas.microsoft.com/office/drawing/2014/main" val="10000"/>
                  </a:ext>
                </a:extLst>
              </a:tr>
              <a:tr h="423264">
                <a:tc>
                  <a:txBody>
                    <a:bodyPr/>
                    <a:lstStyle/>
                    <a:p>
                      <a:r>
                        <a:rPr lang="en-GB" sz="1200" dirty="0" smtClean="0"/>
                        <a:t>June</a:t>
                      </a:r>
                      <a:r>
                        <a:rPr lang="en-GB" sz="1200" baseline="0" dirty="0" smtClean="0"/>
                        <a:t> 2016</a:t>
                      </a:r>
                      <a:endParaRPr lang="en-GB" sz="1200" dirty="0"/>
                    </a:p>
                  </a:txBody>
                  <a:tcPr/>
                </a:tc>
                <a:tc>
                  <a:txBody>
                    <a:bodyPr/>
                    <a:lstStyle/>
                    <a:p>
                      <a:r>
                        <a:rPr lang="en-GB" sz="1200" dirty="0" smtClean="0"/>
                        <a:t>Tier</a:t>
                      </a:r>
                      <a:r>
                        <a:rPr lang="en-GB" sz="1200" baseline="0" dirty="0" smtClean="0"/>
                        <a:t> 2 Autism Training</a:t>
                      </a:r>
                      <a:endParaRPr lang="en-GB" sz="1200" dirty="0"/>
                    </a:p>
                  </a:txBody>
                  <a:tcPr/>
                </a:tc>
                <a:tc>
                  <a:txBody>
                    <a:bodyPr/>
                    <a:lstStyle/>
                    <a:p>
                      <a:endParaRPr lang="en-GB" sz="1200" dirty="0" smtClean="0"/>
                    </a:p>
                    <a:p>
                      <a:pPr algn="ctr"/>
                      <a:r>
                        <a:rPr lang="en-GB" sz="1200" dirty="0" smtClean="0"/>
                        <a:t>1</a:t>
                      </a:r>
                      <a:endParaRPr lang="en-GB" sz="1200" dirty="0"/>
                    </a:p>
                  </a:txBody>
                  <a:tcPr/>
                </a:tc>
                <a:tc>
                  <a:txBody>
                    <a:bodyPr/>
                    <a:lstStyle/>
                    <a:p>
                      <a:r>
                        <a:rPr lang="en-GB" sz="1200" dirty="0" smtClean="0"/>
                        <a:t>Greater</a:t>
                      </a:r>
                      <a:r>
                        <a:rPr lang="en-GB" sz="1200" baseline="0" dirty="0" smtClean="0"/>
                        <a:t> knowledge and understanding of autism strategies to support children.</a:t>
                      </a:r>
                      <a:endParaRPr lang="en-GB" sz="1200" dirty="0"/>
                    </a:p>
                  </a:txBody>
                  <a:tcPr/>
                </a:tc>
                <a:extLst>
                  <a:ext uri="{0D108BD9-81ED-4DB2-BD59-A6C34878D82A}">
                    <a16:rowId xmlns:a16="http://schemas.microsoft.com/office/drawing/2014/main" val="10001"/>
                  </a:ext>
                </a:extLst>
              </a:tr>
              <a:tr h="742399">
                <a:tc>
                  <a:txBody>
                    <a:bodyPr/>
                    <a:lstStyle/>
                    <a:p>
                      <a:r>
                        <a:rPr lang="en-GB" sz="1200" dirty="0" smtClean="0"/>
                        <a:t>November 2016</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Tier</a:t>
                      </a:r>
                      <a:r>
                        <a:rPr lang="en-GB" sz="1200" baseline="0" dirty="0" smtClean="0"/>
                        <a:t> 1 Autism Training</a:t>
                      </a:r>
                      <a:endParaRPr lang="en-GB" sz="1200" dirty="0" smtClean="0"/>
                    </a:p>
                  </a:txBody>
                  <a:tcPr/>
                </a:tc>
                <a:tc>
                  <a:txBody>
                    <a:bodyPr/>
                    <a:lstStyle/>
                    <a:p>
                      <a:pPr algn="ctr"/>
                      <a:endParaRPr lang="en-GB" sz="1200" dirty="0" smtClean="0"/>
                    </a:p>
                    <a:p>
                      <a:pPr algn="ctr"/>
                      <a:r>
                        <a:rPr lang="en-GB" sz="1200" dirty="0" smtClean="0"/>
                        <a:t>1</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Greater</a:t>
                      </a:r>
                      <a:r>
                        <a:rPr lang="en-GB" sz="1200" baseline="0" dirty="0" smtClean="0"/>
                        <a:t> knowledge and understanding of autism strategies to support children.</a:t>
                      </a:r>
                      <a:endParaRPr lang="en-GB" sz="1200" dirty="0" smtClean="0"/>
                    </a:p>
                  </a:txBody>
                  <a:tcPr/>
                </a:tc>
                <a:extLst>
                  <a:ext uri="{0D108BD9-81ED-4DB2-BD59-A6C34878D82A}">
                    <a16:rowId xmlns:a16="http://schemas.microsoft.com/office/drawing/2014/main" val="10002"/>
                  </a:ext>
                </a:extLst>
              </a:tr>
              <a:tr h="773915">
                <a:tc>
                  <a:txBody>
                    <a:bodyPr/>
                    <a:lstStyle/>
                    <a:p>
                      <a:r>
                        <a:rPr lang="en-GB" sz="1200" dirty="0" smtClean="0"/>
                        <a:t>April 2017</a:t>
                      </a:r>
                      <a:endParaRPr lang="en-GB" sz="1200" dirty="0"/>
                    </a:p>
                  </a:txBody>
                  <a:tcPr/>
                </a:tc>
                <a:tc>
                  <a:txBody>
                    <a:bodyPr/>
                    <a:lstStyle/>
                    <a:p>
                      <a:r>
                        <a:rPr lang="en-GB" sz="1200" dirty="0" smtClean="0"/>
                        <a:t>Tier</a:t>
                      </a:r>
                      <a:r>
                        <a:rPr lang="en-GB" sz="1200" baseline="0" dirty="0" smtClean="0"/>
                        <a:t> 3 Autism Training – Leadership and management</a:t>
                      </a:r>
                      <a:endParaRPr lang="en-GB" sz="1200" dirty="0"/>
                    </a:p>
                  </a:txBody>
                  <a:tcPr/>
                </a:tc>
                <a:tc>
                  <a:txBody>
                    <a:bodyPr/>
                    <a:lstStyle/>
                    <a:p>
                      <a:pPr algn="ctr"/>
                      <a:endParaRPr lang="en-GB" sz="1200" dirty="0" smtClean="0"/>
                    </a:p>
                    <a:p>
                      <a:pPr algn="ctr"/>
                      <a:r>
                        <a:rPr lang="en-GB" sz="1200" dirty="0" smtClean="0"/>
                        <a:t>1</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 more in-depth</a:t>
                      </a:r>
                      <a:r>
                        <a:rPr lang="en-GB" sz="1200" baseline="0" dirty="0" smtClean="0"/>
                        <a:t> knowledge and understanding of leading autism within school and supporting 1:1staff. </a:t>
                      </a:r>
                      <a:endParaRPr lang="en-GB" sz="1200" dirty="0" smtClean="0"/>
                    </a:p>
                  </a:txBody>
                  <a:tcPr/>
                </a:tc>
                <a:extLst>
                  <a:ext uri="{0D108BD9-81ED-4DB2-BD59-A6C34878D82A}">
                    <a16:rowId xmlns:a16="http://schemas.microsoft.com/office/drawing/2014/main" val="10003"/>
                  </a:ext>
                </a:extLst>
              </a:tr>
              <a:tr h="626406">
                <a:tc>
                  <a:txBody>
                    <a:bodyPr/>
                    <a:lstStyle/>
                    <a:p>
                      <a:r>
                        <a:rPr lang="en-GB" sz="1200" dirty="0" smtClean="0"/>
                        <a:t>September and November 2018</a:t>
                      </a:r>
                      <a:endParaRPr lang="en-GB" sz="1200" dirty="0"/>
                    </a:p>
                  </a:txBody>
                  <a:tcPr/>
                </a:tc>
                <a:tc>
                  <a:txBody>
                    <a:bodyPr/>
                    <a:lstStyle/>
                    <a:p>
                      <a:r>
                        <a:rPr lang="en-GB" sz="1200" dirty="0" smtClean="0"/>
                        <a:t>Stage 1 and 2</a:t>
                      </a:r>
                      <a:endParaRPr lang="en-GB" sz="1200" dirty="0"/>
                    </a:p>
                  </a:txBody>
                  <a:tcPr/>
                </a:tc>
                <a:tc>
                  <a:txBody>
                    <a:bodyPr/>
                    <a:lstStyle/>
                    <a:p>
                      <a:r>
                        <a:rPr lang="en-GB" sz="1200" dirty="0" smtClean="0"/>
                        <a:t>     3</a:t>
                      </a:r>
                      <a:r>
                        <a:rPr lang="en-GB" sz="1200" baseline="0" dirty="0" smtClean="0"/>
                        <a:t> </a:t>
                      </a:r>
                      <a:endParaRPr lang="en-GB" sz="1200" dirty="0"/>
                    </a:p>
                  </a:txBody>
                  <a:tcPr/>
                </a:tc>
                <a:tc>
                  <a:txBody>
                    <a:bodyPr/>
                    <a:lstStyle/>
                    <a:p>
                      <a:r>
                        <a:rPr lang="en-GB" sz="1200" dirty="0" smtClean="0"/>
                        <a:t>All staff will be confident</a:t>
                      </a:r>
                      <a:r>
                        <a:rPr lang="en-GB" sz="1200" baseline="0" dirty="0" smtClean="0"/>
                        <a:t> to communicate with children who use Makaton for communication.</a:t>
                      </a:r>
                      <a:endParaRPr lang="en-GB" sz="1200" dirty="0"/>
                    </a:p>
                  </a:txBody>
                  <a:tcPr/>
                </a:tc>
                <a:extLst>
                  <a:ext uri="{0D108BD9-81ED-4DB2-BD59-A6C34878D82A}">
                    <a16:rowId xmlns:a16="http://schemas.microsoft.com/office/drawing/2014/main" val="10004"/>
                  </a:ext>
                </a:extLst>
              </a:tr>
              <a:tr h="867064">
                <a:tc>
                  <a:txBody>
                    <a:bodyPr/>
                    <a:lstStyle/>
                    <a:p>
                      <a:r>
                        <a:rPr lang="en-GB" sz="1200" dirty="0" smtClean="0"/>
                        <a:t>January 2020</a:t>
                      </a:r>
                      <a:endParaRPr lang="en-GB" sz="1200" dirty="0"/>
                    </a:p>
                  </a:txBody>
                  <a:tcPr/>
                </a:tc>
                <a:tc>
                  <a:txBody>
                    <a:bodyPr/>
                    <a:lstStyle/>
                    <a:p>
                      <a:r>
                        <a:rPr lang="en-GB" sz="1200" dirty="0" smtClean="0"/>
                        <a:t>ELSA training</a:t>
                      </a:r>
                      <a:r>
                        <a:rPr lang="en-GB" sz="1200" baseline="0" dirty="0" smtClean="0"/>
                        <a:t> started</a:t>
                      </a:r>
                      <a:endParaRPr lang="en-GB" sz="1200" dirty="0"/>
                    </a:p>
                  </a:txBody>
                  <a:tcPr/>
                </a:tc>
                <a:tc>
                  <a:txBody>
                    <a:bodyPr/>
                    <a:lstStyle/>
                    <a:p>
                      <a:r>
                        <a:rPr lang="en-GB" sz="1200" dirty="0" smtClean="0"/>
                        <a:t>      1</a:t>
                      </a:r>
                      <a:endParaRPr lang="en-GB" sz="1200" dirty="0"/>
                    </a:p>
                  </a:txBody>
                  <a:tcPr/>
                </a:tc>
                <a:tc>
                  <a:txBody>
                    <a:bodyPr/>
                    <a:lstStyle/>
                    <a:p>
                      <a:r>
                        <a:rPr lang="en-GB" sz="1200" dirty="0" smtClean="0"/>
                        <a:t>Staff</a:t>
                      </a:r>
                      <a:r>
                        <a:rPr lang="en-GB" sz="1200" baseline="0" dirty="0" smtClean="0"/>
                        <a:t> member trained in Emotional Literacy will have a range of strategies to support pupils in their social, emotional and mental health.</a:t>
                      </a:r>
                      <a:endParaRPr lang="en-GB" sz="1200" dirty="0"/>
                    </a:p>
                  </a:txBody>
                  <a:tcPr/>
                </a:tc>
                <a:extLst>
                  <a:ext uri="{0D108BD9-81ED-4DB2-BD59-A6C34878D82A}">
                    <a16:rowId xmlns:a16="http://schemas.microsoft.com/office/drawing/2014/main" val="1998509795"/>
                  </a:ext>
                </a:extLst>
              </a:tr>
              <a:tr h="867064">
                <a:tc>
                  <a:txBody>
                    <a:bodyPr/>
                    <a:lstStyle/>
                    <a:p>
                      <a:r>
                        <a:rPr lang="en-GB" sz="1200" dirty="0" smtClean="0"/>
                        <a:t>January 2020</a:t>
                      </a:r>
                      <a:endParaRPr lang="en-GB" sz="1200" dirty="0"/>
                    </a:p>
                  </a:txBody>
                  <a:tcPr/>
                </a:tc>
                <a:tc>
                  <a:txBody>
                    <a:bodyPr/>
                    <a:lstStyle/>
                    <a:p>
                      <a:r>
                        <a:rPr lang="en-GB" sz="1200" dirty="0" smtClean="0"/>
                        <a:t>Restrictive</a:t>
                      </a:r>
                      <a:r>
                        <a:rPr lang="en-GB" sz="1200" baseline="0" dirty="0" smtClean="0"/>
                        <a:t> Physical Intervention training</a:t>
                      </a:r>
                      <a:endParaRPr lang="en-GB" sz="1200" dirty="0"/>
                    </a:p>
                  </a:txBody>
                  <a:tcPr/>
                </a:tc>
                <a:tc>
                  <a:txBody>
                    <a:bodyPr/>
                    <a:lstStyle/>
                    <a:p>
                      <a:r>
                        <a:rPr lang="en-GB" sz="1200" dirty="0" smtClean="0"/>
                        <a:t>      10</a:t>
                      </a:r>
                      <a:endParaRPr lang="en-GB" sz="1200" dirty="0"/>
                    </a:p>
                  </a:txBody>
                  <a:tcPr/>
                </a:tc>
                <a:tc>
                  <a:txBody>
                    <a:bodyPr/>
                    <a:lstStyle/>
                    <a:p>
                      <a:r>
                        <a:rPr lang="en-GB" sz="1200" dirty="0" smtClean="0"/>
                        <a:t>Staff members will have the confidence</a:t>
                      </a:r>
                      <a:r>
                        <a:rPr lang="en-GB" sz="1200" baseline="0" dirty="0" smtClean="0"/>
                        <a:t> and training to correctly diffuse and control physical situations in school.</a:t>
                      </a:r>
                      <a:endParaRPr lang="en-GB" sz="1200" dirty="0"/>
                    </a:p>
                  </a:txBody>
                  <a:tcPr/>
                </a:tc>
                <a:extLst>
                  <a:ext uri="{0D108BD9-81ED-4DB2-BD59-A6C34878D82A}">
                    <a16:rowId xmlns:a16="http://schemas.microsoft.com/office/drawing/2014/main" val="320683077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Autofit/>
          </a:bodyPr>
          <a:lstStyle/>
          <a:p>
            <a:pPr lvl="0"/>
            <a:r>
              <a:rPr lang="en-GB" sz="1800" dirty="0" smtClean="0">
                <a:solidFill>
                  <a:schemeClr val="accent4">
                    <a:lumMod val="75000"/>
                  </a:schemeClr>
                </a:solidFill>
                <a:latin typeface="Comic Sans MS" pitchFamily="66" charset="0"/>
              </a:rPr>
              <a:t>The transition programme in place for pupils in Y6 provides a number of opportunities for pupils and parents to meet staff in the new school. </a:t>
            </a:r>
          </a:p>
          <a:p>
            <a:pPr lvl="0"/>
            <a:r>
              <a:rPr lang="en-GB" sz="1800" dirty="0" smtClean="0">
                <a:solidFill>
                  <a:schemeClr val="accent4">
                    <a:lumMod val="75000"/>
                  </a:schemeClr>
                </a:solidFill>
                <a:latin typeface="Comic Sans MS" pitchFamily="66" charset="0"/>
              </a:rPr>
              <a:t>The annual review in Y5 for pupils with a statement of educational need or an Education, Health and Care plan begins the process where parents are supported to make decisions regarding secondary school choice.  </a:t>
            </a:r>
          </a:p>
          <a:p>
            <a:pPr lvl="0"/>
            <a:r>
              <a:rPr lang="en-GB" sz="1800" dirty="0" smtClean="0">
                <a:solidFill>
                  <a:schemeClr val="accent4">
                    <a:lumMod val="75000"/>
                  </a:schemeClr>
                </a:solidFill>
                <a:latin typeface="Comic Sans MS" pitchFamily="66" charset="0"/>
              </a:rPr>
              <a:t>Children with SEN may also need additional visits that can be arranged in the summer term.</a:t>
            </a:r>
          </a:p>
          <a:p>
            <a:pPr lvl="0"/>
            <a:r>
              <a:rPr lang="en-GB" sz="1800" dirty="0" smtClean="0">
                <a:solidFill>
                  <a:schemeClr val="accent4">
                    <a:lumMod val="75000"/>
                  </a:schemeClr>
                </a:solidFill>
                <a:latin typeface="Comic Sans MS" pitchFamily="66" charset="0"/>
              </a:rPr>
              <a:t>Parents will be enabled to consider options for the next phase of education and may like to take advantage of the support offered by the independent Staffordshire School Choice.  Information on this service is located on the Staffordshire website at  </a:t>
            </a:r>
            <a:r>
              <a:rPr lang="en-GB" sz="1800" dirty="0" smtClean="0">
                <a:latin typeface="Comic Sans MS" pitchFamily="66" charset="0"/>
                <a:hlinkClick r:id="rId2"/>
              </a:rPr>
              <a:t>http://www.staffordshire.gov.uk/education/schoolsandcolleges/admissions/schoolchoice/homepage.aspx</a:t>
            </a:r>
            <a:r>
              <a:rPr lang="en-GB" sz="1800" dirty="0" smtClean="0">
                <a:latin typeface="Comic Sans MS" pitchFamily="66" charset="0"/>
              </a:rPr>
              <a:t> ,</a:t>
            </a:r>
          </a:p>
          <a:p>
            <a:pPr lvl="0"/>
            <a:r>
              <a:rPr lang="en-GB" sz="1800" dirty="0" smtClean="0">
                <a:solidFill>
                  <a:schemeClr val="accent4">
                    <a:lumMod val="75000"/>
                  </a:schemeClr>
                </a:solidFill>
                <a:latin typeface="Comic Sans MS" pitchFamily="66" charset="0"/>
              </a:rPr>
              <a:t>For pupils transferring to local schools, the </a:t>
            </a:r>
            <a:r>
              <a:rPr lang="en-GB" sz="1800" dirty="0" err="1" smtClean="0">
                <a:solidFill>
                  <a:schemeClr val="accent4">
                    <a:lumMod val="75000"/>
                  </a:schemeClr>
                </a:solidFill>
                <a:latin typeface="Comic Sans MS" pitchFamily="66" charset="0"/>
              </a:rPr>
              <a:t>SENCos</a:t>
            </a:r>
            <a:r>
              <a:rPr lang="en-GB" sz="1800" dirty="0" smtClean="0">
                <a:solidFill>
                  <a:schemeClr val="accent4">
                    <a:lumMod val="75000"/>
                  </a:schemeClr>
                </a:solidFill>
                <a:latin typeface="Comic Sans MS" pitchFamily="66" charset="0"/>
              </a:rPr>
              <a:t> of both schools will meet to discuss the needs of pupils with SEN in order to ensure a smooth transition.  </a:t>
            </a:r>
          </a:p>
          <a:p>
            <a:r>
              <a:rPr lang="en-GB" sz="1800" dirty="0" smtClean="0">
                <a:solidFill>
                  <a:schemeClr val="accent4">
                    <a:lumMod val="75000"/>
                  </a:schemeClr>
                </a:solidFill>
                <a:latin typeface="Comic Sans MS" pitchFamily="66" charset="0"/>
              </a:rPr>
              <a:t>The records of pupils are transferred to their new school.</a:t>
            </a:r>
            <a:endParaRPr lang="en-GB" sz="1800" dirty="0">
              <a:solidFill>
                <a:schemeClr val="accent4">
                  <a:lumMod val="75000"/>
                </a:schemeClr>
              </a:solidFill>
            </a:endParaRPr>
          </a:p>
        </p:txBody>
      </p:sp>
      <p:sp>
        <p:nvSpPr>
          <p:cNvPr id="3" name="Title 2"/>
          <p:cNvSpPr>
            <a:spLocks noGrp="1"/>
          </p:cNvSpPr>
          <p:nvPr>
            <p:ph type="title"/>
          </p:nvPr>
        </p:nvSpPr>
        <p:spPr>
          <a:xfrm>
            <a:off x="457200" y="0"/>
            <a:ext cx="8229600" cy="1142984"/>
          </a:xfrm>
        </p:spPr>
        <p:txBody>
          <a:bodyPr>
            <a:normAutofit/>
          </a:bodyPr>
          <a:lstStyle/>
          <a:p>
            <a:r>
              <a:rPr lang="en-GB" sz="2800" b="0" dirty="0" smtClean="0">
                <a:solidFill>
                  <a:schemeClr val="accent1">
                    <a:lumMod val="75000"/>
                  </a:schemeClr>
                </a:solidFill>
                <a:effectLst/>
                <a:latin typeface="Comic Sans MS" pitchFamily="66" charset="0"/>
              </a:rPr>
              <a:t>How will my child be supported with transition to the next school? </a:t>
            </a:r>
            <a:endParaRPr lang="en-GB" sz="2800" b="0" dirty="0">
              <a:solidFill>
                <a:schemeClr val="accent1">
                  <a:lumMod val="75000"/>
                </a:schemeClr>
              </a:solidFill>
              <a:effectLst/>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dirty="0" smtClean="0">
                <a:solidFill>
                  <a:schemeClr val="accent4">
                    <a:lumMod val="75000"/>
                  </a:schemeClr>
                </a:solidFill>
                <a:latin typeface="Comic Sans MS" pitchFamily="66" charset="0"/>
              </a:rPr>
              <a:t>If you wish to discuss your child’s educational</a:t>
            </a:r>
          </a:p>
          <a:p>
            <a:pPr>
              <a:buNone/>
            </a:pPr>
            <a:r>
              <a:rPr lang="en-GB" dirty="0" smtClean="0">
                <a:solidFill>
                  <a:schemeClr val="accent4">
                    <a:lumMod val="75000"/>
                  </a:schemeClr>
                </a:solidFill>
                <a:latin typeface="Comic Sans MS" pitchFamily="66" charset="0"/>
              </a:rPr>
              <a:t>needs or are unhappy about something</a:t>
            </a:r>
          </a:p>
          <a:p>
            <a:pPr>
              <a:buNone/>
            </a:pPr>
            <a:r>
              <a:rPr lang="en-GB" dirty="0" smtClean="0">
                <a:solidFill>
                  <a:schemeClr val="accent4">
                    <a:lumMod val="75000"/>
                  </a:schemeClr>
                </a:solidFill>
                <a:latin typeface="Comic Sans MS" pitchFamily="66" charset="0"/>
              </a:rPr>
              <a:t>regarding your child’s schooling please contact</a:t>
            </a:r>
          </a:p>
          <a:p>
            <a:pPr>
              <a:buNone/>
            </a:pPr>
            <a:r>
              <a:rPr lang="en-GB" dirty="0" smtClean="0">
                <a:solidFill>
                  <a:schemeClr val="accent4">
                    <a:lumMod val="75000"/>
                  </a:schemeClr>
                </a:solidFill>
                <a:latin typeface="Comic Sans MS" pitchFamily="66" charset="0"/>
              </a:rPr>
              <a:t>the following: </a:t>
            </a:r>
          </a:p>
          <a:p>
            <a:pPr lvl="0"/>
            <a:r>
              <a:rPr lang="en-GB" dirty="0" smtClean="0">
                <a:solidFill>
                  <a:schemeClr val="accent4">
                    <a:lumMod val="75000"/>
                  </a:schemeClr>
                </a:solidFill>
                <a:latin typeface="Comic Sans MS" pitchFamily="66" charset="0"/>
              </a:rPr>
              <a:t>Your child’s class teacher </a:t>
            </a:r>
          </a:p>
          <a:p>
            <a:pPr lvl="0"/>
            <a:r>
              <a:rPr lang="en-GB" dirty="0" smtClean="0">
                <a:solidFill>
                  <a:schemeClr val="accent4">
                    <a:lumMod val="75000"/>
                  </a:schemeClr>
                </a:solidFill>
                <a:latin typeface="Comic Sans MS" pitchFamily="66" charset="0"/>
              </a:rPr>
              <a:t>The </a:t>
            </a:r>
            <a:r>
              <a:rPr lang="en-GB" dirty="0" err="1" smtClean="0">
                <a:solidFill>
                  <a:schemeClr val="accent4">
                    <a:lumMod val="75000"/>
                  </a:schemeClr>
                </a:solidFill>
                <a:latin typeface="Comic Sans MS" pitchFamily="66" charset="0"/>
              </a:rPr>
              <a:t>SENCo</a:t>
            </a:r>
            <a:r>
              <a:rPr lang="en-GB" dirty="0" smtClean="0">
                <a:solidFill>
                  <a:schemeClr val="accent4">
                    <a:lumMod val="75000"/>
                  </a:schemeClr>
                </a:solidFill>
                <a:latin typeface="Comic Sans MS" pitchFamily="66" charset="0"/>
              </a:rPr>
              <a:t> </a:t>
            </a:r>
            <a:r>
              <a:rPr lang="en-GB" dirty="0" smtClean="0">
                <a:solidFill>
                  <a:schemeClr val="accent4">
                    <a:lumMod val="75000"/>
                  </a:schemeClr>
                </a:solidFill>
                <a:latin typeface="Comic Sans MS" pitchFamily="66" charset="0"/>
              </a:rPr>
              <a:t>(Mrs Wright)</a:t>
            </a:r>
            <a:endParaRPr lang="en-GB" dirty="0" smtClean="0">
              <a:solidFill>
                <a:schemeClr val="accent4">
                  <a:lumMod val="75000"/>
                </a:schemeClr>
              </a:solidFill>
              <a:latin typeface="Comic Sans MS" pitchFamily="66" charset="0"/>
            </a:endParaRPr>
          </a:p>
          <a:p>
            <a:pPr lvl="0"/>
            <a:r>
              <a:rPr lang="en-GB" dirty="0" smtClean="0">
                <a:solidFill>
                  <a:schemeClr val="accent4">
                    <a:lumMod val="75000"/>
                  </a:schemeClr>
                </a:solidFill>
                <a:latin typeface="Comic Sans MS" pitchFamily="66" charset="0"/>
              </a:rPr>
              <a:t>The </a:t>
            </a:r>
            <a:r>
              <a:rPr lang="en-GB" dirty="0" err="1" smtClean="0">
                <a:solidFill>
                  <a:schemeClr val="accent4">
                    <a:lumMod val="75000"/>
                  </a:schemeClr>
                </a:solidFill>
                <a:latin typeface="Comic Sans MS" pitchFamily="66" charset="0"/>
              </a:rPr>
              <a:t>Headteacher</a:t>
            </a:r>
            <a:r>
              <a:rPr lang="en-GB" dirty="0" smtClean="0">
                <a:solidFill>
                  <a:schemeClr val="accent4">
                    <a:lumMod val="75000"/>
                  </a:schemeClr>
                </a:solidFill>
                <a:latin typeface="Comic Sans MS" pitchFamily="66" charset="0"/>
              </a:rPr>
              <a:t> </a:t>
            </a:r>
          </a:p>
          <a:p>
            <a:pPr lvl="0"/>
            <a:r>
              <a:rPr lang="en-GB" dirty="0" smtClean="0">
                <a:solidFill>
                  <a:schemeClr val="accent4">
                    <a:lumMod val="75000"/>
                  </a:schemeClr>
                </a:solidFill>
                <a:latin typeface="Comic Sans MS" pitchFamily="66" charset="0"/>
              </a:rPr>
              <a:t>For complaints please write to the </a:t>
            </a:r>
            <a:r>
              <a:rPr lang="en-GB" smtClean="0">
                <a:solidFill>
                  <a:schemeClr val="accent4">
                    <a:lumMod val="75000"/>
                  </a:schemeClr>
                </a:solidFill>
                <a:latin typeface="Comic Sans MS" pitchFamily="66" charset="0"/>
              </a:rPr>
              <a:t>School </a:t>
            </a:r>
            <a:r>
              <a:rPr lang="en-GB" smtClean="0">
                <a:solidFill>
                  <a:schemeClr val="accent4">
                    <a:lumMod val="75000"/>
                  </a:schemeClr>
                </a:solidFill>
                <a:latin typeface="Comic Sans MS" pitchFamily="66" charset="0"/>
              </a:rPr>
              <a:t>Directors</a:t>
            </a:r>
            <a:r>
              <a:rPr lang="en-GB" smtClean="0">
                <a:solidFill>
                  <a:schemeClr val="accent4">
                    <a:lumMod val="75000"/>
                  </a:schemeClr>
                </a:solidFill>
                <a:latin typeface="Comic Sans MS" pitchFamily="66" charset="0"/>
              </a:rPr>
              <a:t>.</a:t>
            </a:r>
            <a:endParaRPr lang="en-GB" dirty="0" smtClean="0">
              <a:solidFill>
                <a:schemeClr val="accent4">
                  <a:lumMod val="75000"/>
                </a:schemeClr>
              </a:solidFill>
              <a:latin typeface="Comic Sans MS" pitchFamily="66" charset="0"/>
            </a:endParaRPr>
          </a:p>
          <a:p>
            <a:endParaRPr lang="en-GB" dirty="0"/>
          </a:p>
        </p:txBody>
      </p:sp>
      <p:sp>
        <p:nvSpPr>
          <p:cNvPr id="3" name="Title 2"/>
          <p:cNvSpPr>
            <a:spLocks noGrp="1"/>
          </p:cNvSpPr>
          <p:nvPr>
            <p:ph type="title"/>
          </p:nvPr>
        </p:nvSpPr>
        <p:spPr/>
        <p:txBody>
          <a:bodyPr>
            <a:normAutofit fontScale="90000"/>
          </a:bodyPr>
          <a:lstStyle/>
          <a:p>
            <a:r>
              <a:rPr lang="en-GB" dirty="0" smtClean="0"/>
              <a:t/>
            </a:r>
            <a:br>
              <a:rPr lang="en-GB" dirty="0" smtClean="0"/>
            </a:br>
            <a:r>
              <a:rPr lang="en-GB" sz="3100" b="0" dirty="0" smtClean="0">
                <a:solidFill>
                  <a:schemeClr val="accent1">
                    <a:lumMod val="75000"/>
                  </a:schemeClr>
                </a:solidFill>
                <a:effectLst/>
                <a:latin typeface="Comic Sans MS" pitchFamily="66" charset="0"/>
              </a:rPr>
              <a:t>Who can I contact for further information or if I have any concerns</a:t>
            </a:r>
            <a:r>
              <a:rPr lang="en-GB" sz="3100" dirty="0" smtClean="0">
                <a:solidFill>
                  <a:schemeClr val="accent1">
                    <a:lumMod val="75000"/>
                  </a:schemeClr>
                </a:solidFill>
              </a:rPr>
              <a:t>? </a:t>
            </a:r>
            <a:r>
              <a:rPr lang="en-GB" dirty="0" smtClean="0"/>
              <a:t/>
            </a:r>
            <a:br>
              <a:rPr lang="en-GB" dirty="0" smtClean="0"/>
            </a:b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GB" sz="2000" b="1" dirty="0" smtClean="0">
                <a:solidFill>
                  <a:schemeClr val="accent4">
                    <a:lumMod val="75000"/>
                  </a:schemeClr>
                </a:solidFill>
                <a:latin typeface="Comic Sans MS" pitchFamily="66" charset="0"/>
              </a:rPr>
              <a:t>Parent Partnership</a:t>
            </a:r>
            <a:r>
              <a:rPr lang="en-GB" sz="2000" dirty="0" smtClean="0">
                <a:solidFill>
                  <a:schemeClr val="accent4">
                    <a:lumMod val="75000"/>
                  </a:schemeClr>
                </a:solidFill>
                <a:latin typeface="Comic Sans MS" pitchFamily="66" charset="0"/>
              </a:rPr>
              <a:t> </a:t>
            </a:r>
            <a:r>
              <a:rPr lang="en-GB" sz="2000" dirty="0" smtClean="0">
                <a:latin typeface="Comic Sans MS" pitchFamily="66" charset="0"/>
                <a:hlinkClick r:id="rId2"/>
              </a:rPr>
              <a:t>http://www.staffordshire.gov.uk/education/welfareservice/SpecialEducationalNeeds/spps/home.aspx</a:t>
            </a:r>
            <a:r>
              <a:rPr lang="en-GB" sz="2000" dirty="0" smtClean="0">
                <a:latin typeface="Comic Sans MS" pitchFamily="66" charset="0"/>
              </a:rPr>
              <a:t> </a:t>
            </a:r>
          </a:p>
          <a:p>
            <a:pPr lvl="0">
              <a:buNone/>
            </a:pPr>
            <a:r>
              <a:rPr lang="en-GB" sz="2000" dirty="0" smtClean="0">
                <a:latin typeface="Comic Sans MS" pitchFamily="66" charset="0"/>
              </a:rPr>
              <a:t>   </a:t>
            </a:r>
            <a:r>
              <a:rPr lang="en-GB" sz="2000" dirty="0" smtClean="0">
                <a:solidFill>
                  <a:schemeClr val="accent4">
                    <a:lumMod val="75000"/>
                  </a:schemeClr>
                </a:solidFill>
                <a:latin typeface="Comic Sans MS" pitchFamily="66" charset="0"/>
              </a:rPr>
              <a:t>If you have a general enquiry, would like to speak to one of the team or a parent wanting to request information and support please telephone </a:t>
            </a:r>
            <a:r>
              <a:rPr lang="en-GB" sz="2000" b="1" dirty="0" smtClean="0">
                <a:solidFill>
                  <a:schemeClr val="accent4">
                    <a:lumMod val="75000"/>
                  </a:schemeClr>
                </a:solidFill>
                <a:latin typeface="Comic Sans MS" pitchFamily="66" charset="0"/>
              </a:rPr>
              <a:t>01785 356921</a:t>
            </a:r>
            <a:r>
              <a:rPr lang="en-GB" sz="2000" dirty="0" smtClean="0">
                <a:solidFill>
                  <a:schemeClr val="accent4">
                    <a:lumMod val="75000"/>
                  </a:schemeClr>
                </a:solidFill>
                <a:latin typeface="Comic Sans MS" pitchFamily="66" charset="0"/>
              </a:rPr>
              <a:t> during office hours.  Alternatively email on </a:t>
            </a:r>
            <a:r>
              <a:rPr lang="en-GB" sz="2000" dirty="0" smtClean="0">
                <a:latin typeface="Comic Sans MS" pitchFamily="66" charset="0"/>
                <a:hlinkClick r:id="rId3"/>
              </a:rPr>
              <a:t>spps@staffordshire.gov.uk</a:t>
            </a:r>
            <a:r>
              <a:rPr lang="en-GB" sz="2000" dirty="0" smtClean="0">
                <a:latin typeface="Comic Sans MS" pitchFamily="66" charset="0"/>
              </a:rPr>
              <a:t>.   </a:t>
            </a:r>
          </a:p>
          <a:p>
            <a:pPr lvl="0"/>
            <a:r>
              <a:rPr lang="en-GB" sz="2000" b="1" dirty="0" smtClean="0">
                <a:solidFill>
                  <a:schemeClr val="accent4">
                    <a:lumMod val="75000"/>
                  </a:schemeClr>
                </a:solidFill>
                <a:latin typeface="Comic Sans MS" pitchFamily="66" charset="0"/>
              </a:rPr>
              <a:t>Parent In The Know</a:t>
            </a:r>
            <a:r>
              <a:rPr lang="en-GB" sz="2000" dirty="0" smtClean="0">
                <a:solidFill>
                  <a:schemeClr val="accent4">
                    <a:lumMod val="75000"/>
                  </a:schemeClr>
                </a:solidFill>
                <a:latin typeface="Comic Sans MS" pitchFamily="66" charset="0"/>
              </a:rPr>
              <a:t> newsletters </a:t>
            </a:r>
            <a:r>
              <a:rPr lang="en-GB" sz="2000" dirty="0" smtClean="0">
                <a:latin typeface="Comic Sans MS" pitchFamily="66" charset="0"/>
                <a:hlinkClick r:id="rId4"/>
              </a:rPr>
              <a:t>http://www.staffordshire.gov.uk/education/welfareservice/SpecialEducationalNeeds/spps/newsletter/newsletters.aspx</a:t>
            </a:r>
            <a:r>
              <a:rPr lang="en-GB" sz="2000" dirty="0" smtClean="0">
                <a:latin typeface="Comic Sans MS" pitchFamily="66" charset="0"/>
              </a:rPr>
              <a:t>  </a:t>
            </a:r>
          </a:p>
          <a:p>
            <a:r>
              <a:rPr lang="en-GB" sz="2000" b="1" dirty="0" smtClean="0">
                <a:solidFill>
                  <a:schemeClr val="accent4">
                    <a:lumMod val="50000"/>
                  </a:schemeClr>
                </a:solidFill>
                <a:latin typeface="Comic Sans MS" pitchFamily="66" charset="0"/>
              </a:rPr>
              <a:t>Staffordshire Marketplace</a:t>
            </a:r>
          </a:p>
          <a:p>
            <a:pPr>
              <a:buNone/>
            </a:pPr>
            <a:r>
              <a:rPr lang="en-GB" sz="2000" b="1" dirty="0" smtClean="0">
                <a:solidFill>
                  <a:schemeClr val="accent4">
                    <a:lumMod val="50000"/>
                  </a:schemeClr>
                </a:solidFill>
                <a:latin typeface="Comic Sans MS" pitchFamily="66" charset="0"/>
              </a:rPr>
              <a:t>	</a:t>
            </a:r>
            <a:r>
              <a:rPr lang="en-GB" sz="2000" b="1" dirty="0" smtClean="0">
                <a:solidFill>
                  <a:schemeClr val="accent3">
                    <a:lumMod val="50000"/>
                  </a:schemeClr>
                </a:solidFill>
                <a:latin typeface="Comic Sans MS" pitchFamily="66" charset="0"/>
                <a:hlinkClick r:id="rId5"/>
              </a:rPr>
              <a:t>http://helpyourself.staffordshirecares.info/kb5/staffordshire/directory/home.page</a:t>
            </a:r>
            <a:endParaRPr lang="en-GB" sz="2000" b="1" dirty="0" smtClean="0">
              <a:solidFill>
                <a:schemeClr val="accent3">
                  <a:lumMod val="50000"/>
                </a:schemeClr>
              </a:solidFill>
              <a:latin typeface="Comic Sans MS" pitchFamily="66" charset="0"/>
            </a:endParaRPr>
          </a:p>
          <a:p>
            <a:pPr>
              <a:buNone/>
            </a:pPr>
            <a:endParaRPr lang="en-GB" sz="2000" b="1" dirty="0" smtClean="0">
              <a:solidFill>
                <a:schemeClr val="accent3">
                  <a:lumMod val="50000"/>
                </a:schemeClr>
              </a:solidFill>
              <a:latin typeface="Comic Sans MS" pitchFamily="66" charset="0"/>
            </a:endParaRPr>
          </a:p>
          <a:p>
            <a:endParaRPr lang="en-GB" dirty="0">
              <a:solidFill>
                <a:schemeClr val="accent4">
                  <a:lumMod val="50000"/>
                </a:schemeClr>
              </a:solidFill>
              <a:latin typeface="Comic Sans MS" pitchFamily="66" charset="0"/>
            </a:endParaRPr>
          </a:p>
        </p:txBody>
      </p:sp>
      <p:sp>
        <p:nvSpPr>
          <p:cNvPr id="3" name="Title 2"/>
          <p:cNvSpPr>
            <a:spLocks noGrp="1"/>
          </p:cNvSpPr>
          <p:nvPr>
            <p:ph type="title"/>
          </p:nvPr>
        </p:nvSpPr>
        <p:spPr/>
        <p:txBody>
          <a:bodyPr>
            <a:normAutofit fontScale="90000"/>
          </a:bodyPr>
          <a:lstStyle/>
          <a:p>
            <a:r>
              <a:rPr lang="en-GB" b="0" dirty="0" smtClean="0">
                <a:solidFill>
                  <a:schemeClr val="accent1">
                    <a:lumMod val="75000"/>
                  </a:schemeClr>
                </a:solidFill>
                <a:effectLst/>
                <a:latin typeface="Comic Sans MS" pitchFamily="66" charset="0"/>
              </a:rPr>
              <a:t>Support services for parents of pupils with SEN include: </a:t>
            </a:r>
            <a:r>
              <a:rPr lang="en-GB" dirty="0" smtClean="0"/>
              <a:t/>
            </a:r>
            <a:br>
              <a:rPr lang="en-GB" dirty="0" smtClean="0"/>
            </a:b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401080" cy="5007183"/>
          </a:xfrm>
        </p:spPr>
        <p:txBody>
          <a:bodyPr>
            <a:normAutofit fontScale="25000" lnSpcReduction="20000"/>
          </a:bodyPr>
          <a:lstStyle/>
          <a:p>
            <a:pPr>
              <a:buNone/>
            </a:pPr>
            <a:r>
              <a:rPr lang="en-GB" sz="6800" dirty="0" smtClean="0">
                <a:solidFill>
                  <a:srgbClr val="C00000"/>
                </a:solidFill>
                <a:latin typeface="Comic Sans MS" pitchFamily="66" charset="0"/>
              </a:rPr>
              <a:t>Page 3 </a:t>
            </a:r>
            <a:r>
              <a:rPr lang="en-GB" sz="6800" dirty="0" smtClean="0">
                <a:solidFill>
                  <a:srgbClr val="002060"/>
                </a:solidFill>
                <a:latin typeface="Comic Sans MS" pitchFamily="66" charset="0"/>
              </a:rPr>
              <a:t>- What are special educational needs?</a:t>
            </a:r>
          </a:p>
          <a:p>
            <a:pPr>
              <a:buNone/>
            </a:pPr>
            <a:r>
              <a:rPr lang="en-GB" sz="6800" dirty="0" smtClean="0">
                <a:solidFill>
                  <a:srgbClr val="C00000"/>
                </a:solidFill>
                <a:latin typeface="Comic Sans MS" pitchFamily="66" charset="0"/>
              </a:rPr>
              <a:t>Page 4 </a:t>
            </a:r>
            <a:r>
              <a:rPr lang="en-GB" sz="6800" dirty="0" smtClean="0">
                <a:solidFill>
                  <a:srgbClr val="002060"/>
                </a:solidFill>
                <a:latin typeface="Comic Sans MS" pitchFamily="66" charset="0"/>
              </a:rPr>
              <a:t>- How does the school know if a child needs extra help?</a:t>
            </a:r>
          </a:p>
          <a:p>
            <a:pPr>
              <a:buNone/>
            </a:pPr>
            <a:r>
              <a:rPr lang="en-GB" sz="6800" dirty="0" smtClean="0">
                <a:solidFill>
                  <a:srgbClr val="C00000"/>
                </a:solidFill>
                <a:latin typeface="Comic Sans MS" pitchFamily="66" charset="0"/>
              </a:rPr>
              <a:t>Page 5 </a:t>
            </a:r>
            <a:r>
              <a:rPr lang="en-GB" sz="6800" dirty="0" smtClean="0">
                <a:solidFill>
                  <a:srgbClr val="002060"/>
                </a:solidFill>
                <a:latin typeface="Comic Sans MS" pitchFamily="66" charset="0"/>
              </a:rPr>
              <a:t>- What should I do if I think my child may have special educational        	 needs?</a:t>
            </a:r>
          </a:p>
          <a:p>
            <a:pPr>
              <a:buNone/>
            </a:pPr>
            <a:r>
              <a:rPr lang="en-GB" sz="6800" dirty="0" smtClean="0">
                <a:solidFill>
                  <a:srgbClr val="C00000"/>
                </a:solidFill>
                <a:latin typeface="Comic Sans MS" pitchFamily="66" charset="0"/>
              </a:rPr>
              <a:t>Page 6 </a:t>
            </a:r>
            <a:r>
              <a:rPr lang="en-GB" sz="6800" dirty="0" smtClean="0">
                <a:solidFill>
                  <a:srgbClr val="002060"/>
                </a:solidFill>
                <a:latin typeface="Comic Sans MS" pitchFamily="66" charset="0"/>
              </a:rPr>
              <a:t>-  How will the school support my child?</a:t>
            </a:r>
          </a:p>
          <a:p>
            <a:pPr>
              <a:buNone/>
            </a:pPr>
            <a:r>
              <a:rPr lang="en-GB" sz="6800" dirty="0" smtClean="0">
                <a:solidFill>
                  <a:srgbClr val="C00000"/>
                </a:solidFill>
                <a:latin typeface="Comic Sans MS" pitchFamily="66" charset="0"/>
              </a:rPr>
              <a:t>Page 7 </a:t>
            </a:r>
            <a:r>
              <a:rPr lang="en-GB" sz="6800" dirty="0" smtClean="0">
                <a:solidFill>
                  <a:srgbClr val="002060"/>
                </a:solidFill>
                <a:latin typeface="Comic Sans MS" pitchFamily="66" charset="0"/>
              </a:rPr>
              <a:t>-  How will parents be involved?</a:t>
            </a:r>
          </a:p>
          <a:p>
            <a:pPr>
              <a:buNone/>
            </a:pPr>
            <a:r>
              <a:rPr lang="en-GB" sz="6800" dirty="0" smtClean="0">
                <a:solidFill>
                  <a:srgbClr val="C00000"/>
                </a:solidFill>
                <a:latin typeface="Comic Sans MS" pitchFamily="66" charset="0"/>
              </a:rPr>
              <a:t>Page 8 </a:t>
            </a:r>
            <a:r>
              <a:rPr lang="en-GB" sz="6800" dirty="0" smtClean="0">
                <a:solidFill>
                  <a:srgbClr val="002060"/>
                </a:solidFill>
                <a:latin typeface="Comic Sans MS" pitchFamily="66" charset="0"/>
              </a:rPr>
              <a:t>-  Which outside agencies could work with my child?</a:t>
            </a:r>
          </a:p>
          <a:p>
            <a:pPr>
              <a:buNone/>
            </a:pPr>
            <a:r>
              <a:rPr lang="en-GB" sz="6800" dirty="0" smtClean="0">
                <a:solidFill>
                  <a:srgbClr val="C00000"/>
                </a:solidFill>
                <a:latin typeface="Comic Sans MS" pitchFamily="66" charset="0"/>
              </a:rPr>
              <a:t>Page 9 </a:t>
            </a:r>
            <a:r>
              <a:rPr lang="en-GB" sz="6800" dirty="0" smtClean="0">
                <a:solidFill>
                  <a:srgbClr val="002060"/>
                </a:solidFill>
                <a:latin typeface="Comic Sans MS" pitchFamily="66" charset="0"/>
              </a:rPr>
              <a:t>-  How will the curriculum be matched to my child’s needs?</a:t>
            </a:r>
          </a:p>
          <a:p>
            <a:pPr>
              <a:buNone/>
            </a:pPr>
            <a:r>
              <a:rPr lang="en-GB" sz="6800" dirty="0" smtClean="0">
                <a:solidFill>
                  <a:srgbClr val="C00000"/>
                </a:solidFill>
                <a:latin typeface="Comic Sans MS" pitchFamily="66" charset="0"/>
              </a:rPr>
              <a:t>Page 10 </a:t>
            </a:r>
            <a:r>
              <a:rPr lang="en-GB" sz="6800" dirty="0" smtClean="0">
                <a:solidFill>
                  <a:srgbClr val="002060"/>
                </a:solidFill>
                <a:latin typeface="Comic Sans MS" pitchFamily="66" charset="0"/>
              </a:rPr>
              <a:t>- How will I know how my child is doing? </a:t>
            </a:r>
          </a:p>
          <a:p>
            <a:pPr>
              <a:buNone/>
            </a:pPr>
            <a:r>
              <a:rPr lang="en-GB" sz="6800" dirty="0" smtClean="0">
                <a:solidFill>
                  <a:srgbClr val="C00000"/>
                </a:solidFill>
                <a:latin typeface="Comic Sans MS" pitchFamily="66" charset="0"/>
              </a:rPr>
              <a:t>Page 11 </a:t>
            </a:r>
            <a:r>
              <a:rPr lang="en-GB" sz="6800" dirty="0" smtClean="0">
                <a:solidFill>
                  <a:srgbClr val="002060"/>
                </a:solidFill>
                <a:latin typeface="Comic Sans MS" pitchFamily="66" charset="0"/>
              </a:rPr>
              <a:t>- How will you help me to support my child’s learning? </a:t>
            </a:r>
          </a:p>
          <a:p>
            <a:pPr>
              <a:buNone/>
            </a:pPr>
            <a:r>
              <a:rPr lang="en-GB" sz="6800" dirty="0" smtClean="0">
                <a:solidFill>
                  <a:srgbClr val="C00000"/>
                </a:solidFill>
                <a:latin typeface="Comic Sans MS" pitchFamily="66" charset="0"/>
              </a:rPr>
              <a:t>Page 12 </a:t>
            </a:r>
            <a:r>
              <a:rPr lang="en-GB" sz="6800" dirty="0" smtClean="0">
                <a:solidFill>
                  <a:srgbClr val="002060"/>
                </a:solidFill>
                <a:latin typeface="Comic Sans MS" pitchFamily="66" charset="0"/>
              </a:rPr>
              <a:t>- What support will there be for my child’s overall well-being? </a:t>
            </a:r>
          </a:p>
          <a:p>
            <a:pPr>
              <a:buNone/>
            </a:pPr>
            <a:r>
              <a:rPr lang="en-GB" sz="6800" dirty="0" smtClean="0">
                <a:solidFill>
                  <a:srgbClr val="C00000"/>
                </a:solidFill>
                <a:latin typeface="Comic Sans MS" pitchFamily="66" charset="0"/>
              </a:rPr>
              <a:t>Page 13 </a:t>
            </a:r>
            <a:r>
              <a:rPr lang="en-GB" sz="6800" dirty="0" smtClean="0">
                <a:solidFill>
                  <a:srgbClr val="002060"/>
                </a:solidFill>
                <a:latin typeface="Comic Sans MS" pitchFamily="66" charset="0"/>
              </a:rPr>
              <a:t>- How does the school support pupils with medical needs? </a:t>
            </a:r>
          </a:p>
          <a:p>
            <a:pPr>
              <a:buNone/>
            </a:pPr>
            <a:r>
              <a:rPr lang="en-GB" sz="6800" dirty="0" smtClean="0">
                <a:solidFill>
                  <a:srgbClr val="C00000"/>
                </a:solidFill>
                <a:latin typeface="Comic Sans MS" pitchFamily="66" charset="0"/>
              </a:rPr>
              <a:t>Page 14 </a:t>
            </a:r>
            <a:r>
              <a:rPr lang="en-GB" sz="6800" dirty="0" smtClean="0">
                <a:solidFill>
                  <a:srgbClr val="002060"/>
                </a:solidFill>
                <a:latin typeface="Comic Sans MS" pitchFamily="66" charset="0"/>
              </a:rPr>
              <a:t>- How are the school’s resources allocated and matched to children’s 	  special educational needs? </a:t>
            </a:r>
          </a:p>
          <a:p>
            <a:pPr>
              <a:buNone/>
            </a:pPr>
            <a:r>
              <a:rPr lang="en-GB" sz="6800" dirty="0" smtClean="0">
                <a:solidFill>
                  <a:srgbClr val="C00000"/>
                </a:solidFill>
                <a:latin typeface="Comic Sans MS" pitchFamily="66" charset="0"/>
              </a:rPr>
              <a:t>Page 15 </a:t>
            </a:r>
            <a:r>
              <a:rPr lang="en-GB" sz="6800" dirty="0" smtClean="0">
                <a:solidFill>
                  <a:srgbClr val="002060"/>
                </a:solidFill>
                <a:latin typeface="Comic Sans MS" pitchFamily="66" charset="0"/>
              </a:rPr>
              <a:t>– How will staff be trained to support my child in school?</a:t>
            </a:r>
          </a:p>
          <a:p>
            <a:pPr>
              <a:buNone/>
            </a:pPr>
            <a:r>
              <a:rPr lang="en-GB" sz="6800" dirty="0" smtClean="0">
                <a:solidFill>
                  <a:srgbClr val="C00000"/>
                </a:solidFill>
                <a:latin typeface="Comic Sans MS" pitchFamily="66" charset="0"/>
              </a:rPr>
              <a:t>Page 16 </a:t>
            </a:r>
            <a:r>
              <a:rPr lang="en-GB" sz="6800" dirty="0" smtClean="0">
                <a:solidFill>
                  <a:srgbClr val="002060"/>
                </a:solidFill>
                <a:latin typeface="Comic Sans MS" pitchFamily="66" charset="0"/>
              </a:rPr>
              <a:t>- How will my child be supported with transition to the next school? </a:t>
            </a:r>
          </a:p>
          <a:p>
            <a:pPr>
              <a:buNone/>
            </a:pPr>
            <a:r>
              <a:rPr lang="en-GB" sz="6800" dirty="0" smtClean="0">
                <a:solidFill>
                  <a:srgbClr val="C00000"/>
                </a:solidFill>
                <a:latin typeface="Comic Sans MS" pitchFamily="66" charset="0"/>
              </a:rPr>
              <a:t>Page 17 </a:t>
            </a:r>
            <a:r>
              <a:rPr lang="en-GB" sz="6800" dirty="0" smtClean="0">
                <a:solidFill>
                  <a:srgbClr val="002060"/>
                </a:solidFill>
                <a:latin typeface="Comic Sans MS" pitchFamily="66" charset="0"/>
              </a:rPr>
              <a:t>– Who can I contact for further information or if I have any concerns?</a:t>
            </a:r>
          </a:p>
          <a:p>
            <a:pPr>
              <a:buNone/>
            </a:pPr>
            <a:r>
              <a:rPr lang="en-GB" sz="6800" dirty="0" smtClean="0">
                <a:solidFill>
                  <a:srgbClr val="C00000"/>
                </a:solidFill>
                <a:latin typeface="Comic Sans MS" pitchFamily="66" charset="0"/>
              </a:rPr>
              <a:t>Page 18 </a:t>
            </a:r>
            <a:r>
              <a:rPr lang="en-GB" sz="6800" dirty="0" smtClean="0">
                <a:solidFill>
                  <a:srgbClr val="002060"/>
                </a:solidFill>
                <a:latin typeface="Comic Sans MS" pitchFamily="66" charset="0"/>
              </a:rPr>
              <a:t>- Support services for parents of pupils with SEN .</a:t>
            </a:r>
          </a:p>
          <a:p>
            <a:pPr>
              <a:buNone/>
            </a:pPr>
            <a:endParaRPr lang="en-GB" sz="3500" dirty="0" smtClean="0">
              <a:solidFill>
                <a:srgbClr val="002060"/>
              </a:solidFill>
              <a:latin typeface="Comic Sans MS" pitchFamily="66" charset="0"/>
            </a:endParaRPr>
          </a:p>
          <a:p>
            <a:pPr>
              <a:buNone/>
            </a:pPr>
            <a:r>
              <a:rPr lang="en-GB" sz="1400" dirty="0" smtClean="0"/>
              <a:t/>
            </a:r>
            <a:br>
              <a:rPr lang="en-GB" sz="1400" dirty="0" smtClean="0"/>
            </a:br>
            <a:r>
              <a:rPr lang="en-GB" sz="1400" dirty="0" smtClean="0"/>
              <a:t/>
            </a:r>
            <a:br>
              <a:rPr lang="en-GB" sz="1400" dirty="0" smtClean="0"/>
            </a:br>
            <a:endParaRPr lang="en-GB" sz="1400" dirty="0" smtClean="0">
              <a:solidFill>
                <a:schemeClr val="accent1">
                  <a:lumMod val="75000"/>
                </a:schemeClr>
              </a:solidFill>
              <a:latin typeface="Comic Sans MS" pitchFamily="66" charset="0"/>
            </a:endParaRPr>
          </a:p>
          <a:p>
            <a:pPr>
              <a:buNone/>
            </a:pPr>
            <a:endParaRPr lang="en-GB" sz="1400" dirty="0" smtClean="0">
              <a:solidFill>
                <a:schemeClr val="accent1">
                  <a:lumMod val="75000"/>
                </a:schemeClr>
              </a:solidFill>
              <a:latin typeface="Comic Sans MS" pitchFamily="66" charset="0"/>
            </a:endParaRPr>
          </a:p>
          <a:p>
            <a:pPr>
              <a:buNone/>
            </a:pPr>
            <a:endParaRPr lang="en-GB" dirty="0"/>
          </a:p>
        </p:txBody>
      </p:sp>
      <p:sp>
        <p:nvSpPr>
          <p:cNvPr id="3" name="Title 2"/>
          <p:cNvSpPr>
            <a:spLocks noGrp="1"/>
          </p:cNvSpPr>
          <p:nvPr>
            <p:ph type="title"/>
          </p:nvPr>
        </p:nvSpPr>
        <p:spPr>
          <a:xfrm>
            <a:off x="457200" y="0"/>
            <a:ext cx="8229600" cy="928670"/>
          </a:xfrm>
        </p:spPr>
        <p:txBody>
          <a:bodyPr/>
          <a:lstStyle/>
          <a:p>
            <a:pPr algn="ctr"/>
            <a:r>
              <a:rPr lang="en-GB" b="0" u="sng" dirty="0" smtClean="0">
                <a:solidFill>
                  <a:srgbClr val="002060"/>
                </a:solidFill>
                <a:latin typeface="Comic Sans MS" pitchFamily="66" charset="0"/>
              </a:rPr>
              <a:t>Contents</a:t>
            </a:r>
            <a:endParaRPr lang="en-GB" b="0" u="sng" dirty="0">
              <a:solidFill>
                <a:srgbClr val="002060"/>
              </a:solidFill>
              <a:latin typeface="Comic Sans MS" pitchFamily="66" charset="0"/>
            </a:endParaRPr>
          </a:p>
        </p:txBody>
      </p:sp>
      <p:pic>
        <p:nvPicPr>
          <p:cNvPr id="5" name="Picture 4"/>
          <p:cNvPicPr/>
          <p:nvPr/>
        </p:nvPicPr>
        <p:blipFill>
          <a:blip r:embed="rId2" cstate="print"/>
          <a:srcRect/>
          <a:stretch>
            <a:fillRect/>
          </a:stretch>
        </p:blipFill>
        <p:spPr bwMode="auto">
          <a:xfrm>
            <a:off x="7572396" y="5286388"/>
            <a:ext cx="1143008" cy="128588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71546"/>
            <a:ext cx="8229600" cy="5643602"/>
          </a:xfrm>
        </p:spPr>
        <p:txBody>
          <a:bodyPr>
            <a:normAutofit fontScale="92500" lnSpcReduction="10000"/>
          </a:bodyPr>
          <a:lstStyle/>
          <a:p>
            <a:r>
              <a:rPr lang="en-GB" sz="2800" dirty="0" smtClean="0">
                <a:solidFill>
                  <a:schemeClr val="accent4">
                    <a:lumMod val="75000"/>
                  </a:schemeClr>
                </a:solidFill>
                <a:latin typeface="Comic Sans MS" pitchFamily="66" charset="0"/>
              </a:rPr>
              <a:t>A child or young person has special educational needs if he or she has a learning difficulty or disability which calls for special educational provision to be made for him or her.  A learning difficulty or disability is a significantly greater difficulty in learning than the majority of others of the same age. Special educational provision means educational or training provision that is additional to, or different from, that made generally for others of the same age in a mainstream setting in England. Health care provision or social care provision which educates or trains a child or young person is to be treated as special educational provision.                                             </a:t>
            </a:r>
          </a:p>
          <a:p>
            <a:pPr>
              <a:buNone/>
            </a:pPr>
            <a:r>
              <a:rPr lang="en-GB" sz="2800" dirty="0" smtClean="0">
                <a:solidFill>
                  <a:schemeClr val="accent4">
                    <a:lumMod val="75000"/>
                  </a:schemeClr>
                </a:solidFill>
                <a:latin typeface="Comic Sans MS" pitchFamily="66" charset="0"/>
              </a:rPr>
              <a:t>                                                       </a:t>
            </a:r>
            <a:r>
              <a:rPr lang="en-GB" sz="1900" dirty="0" smtClean="0">
                <a:solidFill>
                  <a:schemeClr val="accent4">
                    <a:lumMod val="75000"/>
                  </a:schemeClr>
                </a:solidFill>
                <a:latin typeface="Comic Sans MS" pitchFamily="66" charset="0"/>
              </a:rPr>
              <a:t>Code of Practice 2014 </a:t>
            </a:r>
          </a:p>
          <a:p>
            <a:endParaRPr lang="en-GB" dirty="0"/>
          </a:p>
        </p:txBody>
      </p:sp>
      <p:sp>
        <p:nvSpPr>
          <p:cNvPr id="3" name="Title 2"/>
          <p:cNvSpPr>
            <a:spLocks noGrp="1"/>
          </p:cNvSpPr>
          <p:nvPr>
            <p:ph type="title"/>
          </p:nvPr>
        </p:nvSpPr>
        <p:spPr>
          <a:xfrm>
            <a:off x="457200" y="274638"/>
            <a:ext cx="8229600" cy="939784"/>
          </a:xfrm>
        </p:spPr>
        <p:txBody>
          <a:bodyPr>
            <a:normAutofit fontScale="90000"/>
          </a:bodyPr>
          <a:lstStyle/>
          <a:p>
            <a:r>
              <a:rPr lang="en-GB" sz="3600" b="0" dirty="0" smtClean="0">
                <a:solidFill>
                  <a:schemeClr val="accent1">
                    <a:lumMod val="75000"/>
                  </a:schemeClr>
                </a:solidFill>
                <a:effectLst/>
                <a:latin typeface="Comic Sans MS" pitchFamily="66" charset="0"/>
              </a:rPr>
              <a:t/>
            </a:r>
            <a:br>
              <a:rPr lang="en-GB" sz="3600" b="0" dirty="0" smtClean="0">
                <a:solidFill>
                  <a:schemeClr val="accent1">
                    <a:lumMod val="75000"/>
                  </a:schemeClr>
                </a:solidFill>
                <a:effectLst/>
                <a:latin typeface="Comic Sans MS" pitchFamily="66" charset="0"/>
              </a:rPr>
            </a:br>
            <a:r>
              <a:rPr lang="en-GB" sz="3600" b="0" dirty="0" smtClean="0">
                <a:solidFill>
                  <a:schemeClr val="accent1">
                    <a:lumMod val="75000"/>
                  </a:schemeClr>
                </a:solidFill>
                <a:effectLst/>
                <a:latin typeface="Comic Sans MS" pitchFamily="66" charset="0"/>
              </a:rPr>
              <a:t>What are special educational needs?</a:t>
            </a:r>
            <a:r>
              <a:rPr lang="en-GB" sz="4400" u="sng" dirty="0" smtClean="0">
                <a:solidFill>
                  <a:schemeClr val="accent1">
                    <a:lumMod val="75000"/>
                  </a:schemeClr>
                </a:solidFill>
                <a:latin typeface="Comic Sans MS" pitchFamily="66" charset="0"/>
              </a:rPr>
              <a:t/>
            </a:r>
            <a:br>
              <a:rPr lang="en-GB" sz="4400" u="sng" dirty="0" smtClean="0">
                <a:solidFill>
                  <a:schemeClr val="accent1">
                    <a:lumMod val="75000"/>
                  </a:schemeClr>
                </a:solidFill>
                <a:latin typeface="Comic Sans MS" pitchFamily="66" charset="0"/>
              </a:rPr>
            </a:b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910" y="1357298"/>
            <a:ext cx="8229600" cy="4733754"/>
          </a:xfrm>
        </p:spPr>
        <p:txBody>
          <a:bodyPr>
            <a:normAutofit fontScale="85000" lnSpcReduction="10000"/>
          </a:bodyPr>
          <a:lstStyle/>
          <a:p>
            <a:pPr>
              <a:buNone/>
            </a:pPr>
            <a:r>
              <a:rPr lang="en-GB" sz="3100" b="1" dirty="0" smtClean="0">
                <a:latin typeface="Comic Sans MS" pitchFamily="66" charset="0"/>
              </a:rPr>
              <a:t> </a:t>
            </a:r>
            <a:r>
              <a:rPr lang="en-GB" sz="3100" dirty="0" smtClean="0">
                <a:solidFill>
                  <a:schemeClr val="accent4">
                    <a:lumMod val="75000"/>
                  </a:schemeClr>
                </a:solidFill>
                <a:latin typeface="Comic Sans MS" pitchFamily="66" charset="0"/>
              </a:rPr>
              <a:t>We know when pupils need help if: </a:t>
            </a:r>
          </a:p>
          <a:p>
            <a:pPr lvl="0"/>
            <a:r>
              <a:rPr lang="en-GB" sz="3100" dirty="0" smtClean="0">
                <a:solidFill>
                  <a:schemeClr val="accent4">
                    <a:lumMod val="75000"/>
                  </a:schemeClr>
                </a:solidFill>
                <a:latin typeface="Comic Sans MS" pitchFamily="66" charset="0"/>
              </a:rPr>
              <a:t>Concerns are raised by parents/carers, teachers, or the pupil’s previous school </a:t>
            </a:r>
          </a:p>
          <a:p>
            <a:pPr lvl="0"/>
            <a:r>
              <a:rPr lang="en-GB" sz="3100" dirty="0" smtClean="0">
                <a:solidFill>
                  <a:schemeClr val="accent4">
                    <a:lumMod val="75000"/>
                  </a:schemeClr>
                </a:solidFill>
                <a:latin typeface="Comic Sans MS" pitchFamily="66" charset="0"/>
              </a:rPr>
              <a:t>Tracking of a child’s attainment shows a lack of progress </a:t>
            </a:r>
          </a:p>
          <a:p>
            <a:pPr lvl="0"/>
            <a:r>
              <a:rPr lang="en-GB" sz="3100" dirty="0" smtClean="0">
                <a:solidFill>
                  <a:schemeClr val="accent4">
                    <a:lumMod val="75000"/>
                  </a:schemeClr>
                </a:solidFill>
                <a:latin typeface="Comic Sans MS" pitchFamily="66" charset="0"/>
              </a:rPr>
              <a:t>Pupil observation and intervention over time, with little progress,  indicates that they have additional needs in one of the four areas  </a:t>
            </a:r>
          </a:p>
          <a:p>
            <a:pPr lvl="0">
              <a:buNone/>
            </a:pPr>
            <a:r>
              <a:rPr lang="en-GB" sz="3100" dirty="0" smtClean="0">
                <a:solidFill>
                  <a:schemeClr val="accent2"/>
                </a:solidFill>
                <a:latin typeface="Comic Sans MS" pitchFamily="66" charset="0"/>
              </a:rPr>
              <a:t>1.</a:t>
            </a:r>
            <a:r>
              <a:rPr lang="en-GB" sz="3100" dirty="0" smtClean="0">
                <a:solidFill>
                  <a:schemeClr val="accent4">
                    <a:lumMod val="75000"/>
                  </a:schemeClr>
                </a:solidFill>
                <a:latin typeface="Comic Sans MS" pitchFamily="66" charset="0"/>
              </a:rPr>
              <a:t> Communication and interaction</a:t>
            </a:r>
          </a:p>
          <a:p>
            <a:pPr lvl="0">
              <a:buNone/>
            </a:pPr>
            <a:r>
              <a:rPr lang="en-GB" sz="3100" dirty="0" smtClean="0">
                <a:solidFill>
                  <a:schemeClr val="accent2"/>
                </a:solidFill>
                <a:latin typeface="Comic Sans MS" pitchFamily="66" charset="0"/>
              </a:rPr>
              <a:t>2.</a:t>
            </a:r>
            <a:r>
              <a:rPr lang="en-GB" sz="3100" dirty="0" smtClean="0">
                <a:solidFill>
                  <a:schemeClr val="accent4">
                    <a:lumMod val="75000"/>
                  </a:schemeClr>
                </a:solidFill>
                <a:latin typeface="Comic Sans MS" pitchFamily="66" charset="0"/>
              </a:rPr>
              <a:t> Cognition and learning</a:t>
            </a:r>
          </a:p>
          <a:p>
            <a:pPr lvl="0">
              <a:buNone/>
            </a:pPr>
            <a:r>
              <a:rPr lang="en-GB" sz="3100" dirty="0" smtClean="0">
                <a:solidFill>
                  <a:schemeClr val="accent2"/>
                </a:solidFill>
                <a:latin typeface="Comic Sans MS" pitchFamily="66" charset="0"/>
              </a:rPr>
              <a:t>3.</a:t>
            </a:r>
            <a:r>
              <a:rPr lang="en-GB" sz="3100" dirty="0" smtClean="0">
                <a:solidFill>
                  <a:schemeClr val="accent4">
                    <a:lumMod val="75000"/>
                  </a:schemeClr>
                </a:solidFill>
                <a:latin typeface="Comic Sans MS" pitchFamily="66" charset="0"/>
              </a:rPr>
              <a:t> Social, mental and emotional health</a:t>
            </a:r>
          </a:p>
          <a:p>
            <a:pPr lvl="0">
              <a:buNone/>
            </a:pPr>
            <a:r>
              <a:rPr lang="en-GB" sz="3100" dirty="0" smtClean="0">
                <a:solidFill>
                  <a:schemeClr val="accent2"/>
                </a:solidFill>
                <a:latin typeface="Comic Sans MS" pitchFamily="66" charset="0"/>
              </a:rPr>
              <a:t>4.</a:t>
            </a:r>
            <a:r>
              <a:rPr lang="en-GB" sz="3100" dirty="0" smtClean="0">
                <a:solidFill>
                  <a:schemeClr val="accent4">
                    <a:lumMod val="75000"/>
                  </a:schemeClr>
                </a:solidFill>
                <a:latin typeface="Comic Sans MS" pitchFamily="66" charset="0"/>
              </a:rPr>
              <a:t> Sensory or physical </a:t>
            </a:r>
          </a:p>
        </p:txBody>
      </p:sp>
      <p:sp>
        <p:nvSpPr>
          <p:cNvPr id="3" name="Title 2"/>
          <p:cNvSpPr>
            <a:spLocks noGrp="1"/>
          </p:cNvSpPr>
          <p:nvPr>
            <p:ph type="title"/>
          </p:nvPr>
        </p:nvSpPr>
        <p:spPr/>
        <p:txBody>
          <a:bodyPr>
            <a:noAutofit/>
          </a:bodyPr>
          <a:lstStyle/>
          <a:p>
            <a:r>
              <a:rPr lang="en-GB" sz="3200" b="0" dirty="0" smtClean="0">
                <a:solidFill>
                  <a:schemeClr val="accent1">
                    <a:lumMod val="75000"/>
                  </a:schemeClr>
                </a:solidFill>
                <a:effectLst/>
                <a:latin typeface="Comic Sans MS" pitchFamily="66" charset="0"/>
              </a:rPr>
              <a:t>How does the school know if a child needs extra help?</a:t>
            </a:r>
            <a:endParaRPr lang="en-GB"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GB" dirty="0" smtClean="0">
                <a:solidFill>
                  <a:schemeClr val="accent4">
                    <a:lumMod val="75000"/>
                  </a:schemeClr>
                </a:solidFill>
                <a:latin typeface="Comic Sans MS" pitchFamily="66" charset="0"/>
              </a:rPr>
              <a:t>If you have concerns then please firstly discuss these with your child’s teacher.  This then may result in a referral to the school </a:t>
            </a:r>
            <a:r>
              <a:rPr lang="en-GB" dirty="0" err="1" smtClean="0">
                <a:solidFill>
                  <a:schemeClr val="accent4">
                    <a:lumMod val="75000"/>
                  </a:schemeClr>
                </a:solidFill>
                <a:latin typeface="Comic Sans MS" pitchFamily="66" charset="0"/>
              </a:rPr>
              <a:t>SENCo</a:t>
            </a:r>
            <a:r>
              <a:rPr lang="en-GB" dirty="0" smtClean="0">
                <a:solidFill>
                  <a:schemeClr val="accent4">
                    <a:lumMod val="75000"/>
                  </a:schemeClr>
                </a:solidFill>
                <a:latin typeface="Comic Sans MS" pitchFamily="66" charset="0"/>
              </a:rPr>
              <a:t> whose name is Mrs </a:t>
            </a:r>
            <a:r>
              <a:rPr lang="en-GB" dirty="0" smtClean="0">
                <a:solidFill>
                  <a:schemeClr val="accent4">
                    <a:lumMod val="75000"/>
                  </a:schemeClr>
                </a:solidFill>
                <a:latin typeface="Comic Sans MS" pitchFamily="66" charset="0"/>
              </a:rPr>
              <a:t>Wright </a:t>
            </a:r>
            <a:r>
              <a:rPr lang="en-GB" dirty="0" smtClean="0">
                <a:solidFill>
                  <a:schemeClr val="accent4">
                    <a:lumMod val="75000"/>
                  </a:schemeClr>
                </a:solidFill>
                <a:latin typeface="Comic Sans MS" pitchFamily="66" charset="0"/>
              </a:rPr>
              <a:t>and who may be contacted through the school office on: 01782 917640 or email </a:t>
            </a:r>
            <a:r>
              <a:rPr lang="en-GB" dirty="0" smtClean="0">
                <a:solidFill>
                  <a:schemeClr val="accent4">
                    <a:lumMod val="75000"/>
                  </a:schemeClr>
                </a:solidFill>
                <a:latin typeface="Comic Sans MS" pitchFamily="66" charset="0"/>
              </a:rPr>
              <a:t>office@stgg.org.uk</a:t>
            </a:r>
            <a:endParaRPr lang="en-GB" dirty="0" smtClean="0">
              <a:solidFill>
                <a:schemeClr val="accent4">
                  <a:lumMod val="75000"/>
                </a:schemeClr>
              </a:solidFill>
              <a:latin typeface="Comic Sans MS" pitchFamily="66" charset="0"/>
            </a:endParaRPr>
          </a:p>
          <a:p>
            <a:pPr lvl="0"/>
            <a:r>
              <a:rPr lang="en-GB" dirty="0" smtClean="0">
                <a:solidFill>
                  <a:schemeClr val="accent4">
                    <a:lumMod val="75000"/>
                  </a:schemeClr>
                </a:solidFill>
                <a:latin typeface="Comic Sans MS" pitchFamily="66" charset="0"/>
              </a:rPr>
              <a:t>All parents will be listened to.  Their views and their aspirations for their child will be central to the assessment and provision that is provided by the school. </a:t>
            </a:r>
          </a:p>
          <a:p>
            <a:endParaRPr lang="en-GB" dirty="0"/>
          </a:p>
        </p:txBody>
      </p:sp>
      <p:sp>
        <p:nvSpPr>
          <p:cNvPr id="3" name="Title 2"/>
          <p:cNvSpPr>
            <a:spLocks noGrp="1"/>
          </p:cNvSpPr>
          <p:nvPr>
            <p:ph type="title"/>
          </p:nvPr>
        </p:nvSpPr>
        <p:spPr>
          <a:xfrm>
            <a:off x="428596" y="571480"/>
            <a:ext cx="8229600" cy="785818"/>
          </a:xfrm>
        </p:spPr>
        <p:txBody>
          <a:bodyPr>
            <a:normAutofit fontScale="90000"/>
          </a:bodyPr>
          <a:lstStyle/>
          <a:p>
            <a:r>
              <a:rPr lang="en-GB" sz="2800" b="0" dirty="0" smtClean="0">
                <a:solidFill>
                  <a:schemeClr val="accent1">
                    <a:lumMod val="75000"/>
                  </a:schemeClr>
                </a:solidFill>
                <a:effectLst/>
                <a:latin typeface="Comic Sans MS" pitchFamily="66" charset="0"/>
              </a:rPr>
              <a:t>What should I do if I think my child may have special educational needs? </a:t>
            </a:r>
            <a:r>
              <a:rPr lang="en-GB" sz="2400" b="0" dirty="0" smtClean="0">
                <a:effectLst/>
                <a:latin typeface="Comic Sans MS" pitchFamily="66" charset="0"/>
              </a:rPr>
              <a:t/>
            </a:r>
            <a:br>
              <a:rPr lang="en-GB" sz="2400" b="0" dirty="0" smtClean="0">
                <a:effectLst/>
                <a:latin typeface="Comic Sans MS" pitchFamily="66" charset="0"/>
              </a:rPr>
            </a:br>
            <a:endParaRPr lang="en-GB" sz="2400" b="0" dirty="0">
              <a:effectLst/>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642918"/>
            <a:ext cx="8715436" cy="5857916"/>
          </a:xfrm>
        </p:spPr>
        <p:txBody>
          <a:bodyPr>
            <a:normAutofit/>
          </a:bodyPr>
          <a:lstStyle/>
          <a:p>
            <a:pPr lvl="0"/>
            <a:r>
              <a:rPr lang="en-GB" sz="2000" dirty="0" smtClean="0">
                <a:solidFill>
                  <a:schemeClr val="accent4">
                    <a:lumMod val="75000"/>
                  </a:schemeClr>
                </a:solidFill>
                <a:latin typeface="Comic Sans MS" pitchFamily="66" charset="0"/>
              </a:rPr>
              <a:t>All pupils will be provided with high quality teaching that is differentiated to meet the diverse needs of all learners.  </a:t>
            </a:r>
          </a:p>
          <a:p>
            <a:pPr lvl="0"/>
            <a:r>
              <a:rPr lang="en-GB" sz="2000" dirty="0" smtClean="0">
                <a:solidFill>
                  <a:schemeClr val="accent4">
                    <a:lumMod val="75000"/>
                  </a:schemeClr>
                </a:solidFill>
                <a:latin typeface="Comic Sans MS" pitchFamily="66" charset="0"/>
              </a:rPr>
              <a:t>Pupils with a disability will be provided with “reasonable adjustments” in order to increase their access to the taught curriculum. </a:t>
            </a:r>
          </a:p>
          <a:p>
            <a:pPr lvl="0"/>
            <a:r>
              <a:rPr lang="en-GB" sz="2000" dirty="0" smtClean="0">
                <a:solidFill>
                  <a:schemeClr val="accent4">
                    <a:lumMod val="75000"/>
                  </a:schemeClr>
                </a:solidFill>
                <a:latin typeface="Comic Sans MS" pitchFamily="66" charset="0"/>
              </a:rPr>
              <a:t>Teachers will carry out ongoing assessment of progress made by pupils in specific intervention groups.</a:t>
            </a:r>
          </a:p>
          <a:p>
            <a:pPr lvl="0"/>
            <a:r>
              <a:rPr lang="en-GB" sz="2000" dirty="0" smtClean="0">
                <a:solidFill>
                  <a:schemeClr val="accent4">
                    <a:lumMod val="75000"/>
                  </a:schemeClr>
                </a:solidFill>
                <a:latin typeface="Comic Sans MS" pitchFamily="66" charset="0"/>
              </a:rPr>
              <a:t>Teachers will have progress meetings with the </a:t>
            </a:r>
            <a:r>
              <a:rPr lang="en-GB" sz="2000" dirty="0" err="1" smtClean="0">
                <a:solidFill>
                  <a:schemeClr val="accent4">
                    <a:lumMod val="75000"/>
                  </a:schemeClr>
                </a:solidFill>
                <a:latin typeface="Comic Sans MS" pitchFamily="66" charset="0"/>
              </a:rPr>
              <a:t>SENCo</a:t>
            </a:r>
            <a:r>
              <a:rPr lang="en-GB" sz="2000" dirty="0" smtClean="0">
                <a:solidFill>
                  <a:schemeClr val="accent4">
                    <a:lumMod val="75000"/>
                  </a:schemeClr>
                </a:solidFill>
                <a:latin typeface="Comic Sans MS" pitchFamily="66" charset="0"/>
              </a:rPr>
              <a:t>. </a:t>
            </a:r>
          </a:p>
          <a:p>
            <a:pPr lvl="0"/>
            <a:r>
              <a:rPr lang="en-GB" sz="2000" dirty="0" smtClean="0">
                <a:solidFill>
                  <a:schemeClr val="accent4">
                    <a:lumMod val="75000"/>
                  </a:schemeClr>
                </a:solidFill>
                <a:latin typeface="Comic Sans MS" pitchFamily="66" charset="0"/>
              </a:rPr>
              <a:t>There will be pupil and parent discussions at </a:t>
            </a:r>
            <a:r>
              <a:rPr lang="en-GB" sz="2000" dirty="0" err="1" smtClean="0">
                <a:solidFill>
                  <a:schemeClr val="accent4">
                    <a:lumMod val="75000"/>
                  </a:schemeClr>
                </a:solidFill>
                <a:latin typeface="Comic Sans MS" pitchFamily="66" charset="0"/>
              </a:rPr>
              <a:t>termly</a:t>
            </a:r>
            <a:r>
              <a:rPr lang="en-GB" sz="2000" dirty="0" smtClean="0">
                <a:solidFill>
                  <a:schemeClr val="accent4">
                    <a:lumMod val="75000"/>
                  </a:schemeClr>
                </a:solidFill>
                <a:latin typeface="Comic Sans MS" pitchFamily="66" charset="0"/>
              </a:rPr>
              <a:t> meetings.</a:t>
            </a:r>
          </a:p>
          <a:p>
            <a:pPr lvl="0"/>
            <a:r>
              <a:rPr lang="en-GB" sz="2000" dirty="0" smtClean="0">
                <a:solidFill>
                  <a:schemeClr val="accent4">
                    <a:lumMod val="75000"/>
                  </a:schemeClr>
                </a:solidFill>
                <a:latin typeface="Comic Sans MS" pitchFamily="66" charset="0"/>
              </a:rPr>
              <a:t>Pupils progress is tracked and monitored.</a:t>
            </a:r>
          </a:p>
          <a:p>
            <a:pPr lvl="0"/>
            <a:r>
              <a:rPr lang="en-GB" sz="2000" dirty="0" smtClean="0">
                <a:solidFill>
                  <a:schemeClr val="accent4">
                    <a:lumMod val="75000"/>
                  </a:schemeClr>
                </a:solidFill>
                <a:latin typeface="Comic Sans MS" pitchFamily="66" charset="0"/>
              </a:rPr>
              <a:t>Attendance and behaviour records are monitored. </a:t>
            </a:r>
          </a:p>
          <a:p>
            <a:pPr lvl="0"/>
            <a:r>
              <a:rPr lang="en-GB" sz="2000" dirty="0" smtClean="0">
                <a:solidFill>
                  <a:schemeClr val="accent4">
                    <a:lumMod val="75000"/>
                  </a:schemeClr>
                </a:solidFill>
                <a:latin typeface="Comic Sans MS" pitchFamily="66" charset="0"/>
              </a:rPr>
              <a:t>Pupils have individual curriculum targets set in line with national outcomes to ensure ambition.  </a:t>
            </a:r>
          </a:p>
          <a:p>
            <a:pPr lvl="0"/>
            <a:r>
              <a:rPr lang="en-GB" sz="2000" dirty="0" smtClean="0">
                <a:solidFill>
                  <a:schemeClr val="accent4">
                    <a:lumMod val="75000"/>
                  </a:schemeClr>
                </a:solidFill>
                <a:latin typeface="Comic Sans MS" pitchFamily="66" charset="0"/>
              </a:rPr>
              <a:t>Where it is decided that action is required to support increased rates of progress, this will follow an assess, plan, do and review model.</a:t>
            </a:r>
          </a:p>
          <a:p>
            <a:pPr>
              <a:buNone/>
            </a:pPr>
            <a:endParaRPr lang="en-GB" dirty="0">
              <a:latin typeface="Comic Sans MS" pitchFamily="66" charset="0"/>
            </a:endParaRPr>
          </a:p>
        </p:txBody>
      </p:sp>
      <p:sp>
        <p:nvSpPr>
          <p:cNvPr id="3" name="Title 2"/>
          <p:cNvSpPr>
            <a:spLocks noGrp="1"/>
          </p:cNvSpPr>
          <p:nvPr>
            <p:ph type="title"/>
          </p:nvPr>
        </p:nvSpPr>
        <p:spPr>
          <a:xfrm>
            <a:off x="500034" y="0"/>
            <a:ext cx="8229600" cy="714356"/>
          </a:xfrm>
        </p:spPr>
        <p:txBody>
          <a:bodyPr>
            <a:normAutofit/>
          </a:bodyPr>
          <a:lstStyle/>
          <a:p>
            <a:r>
              <a:rPr lang="en-GB" sz="2400" b="0" dirty="0" smtClean="0">
                <a:solidFill>
                  <a:schemeClr val="accent1">
                    <a:lumMod val="75000"/>
                  </a:schemeClr>
                </a:solidFill>
                <a:effectLst/>
                <a:latin typeface="Comic Sans MS" pitchFamily="66" charset="0"/>
              </a:rPr>
              <a:t>How will the school support my child?</a:t>
            </a:r>
            <a:endParaRPr lang="en-GB"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GB" sz="2200" dirty="0" smtClean="0">
                <a:solidFill>
                  <a:schemeClr val="accent4">
                    <a:lumMod val="75000"/>
                  </a:schemeClr>
                </a:solidFill>
                <a:latin typeface="Comic Sans MS" pitchFamily="66" charset="0"/>
              </a:rPr>
              <a:t>Parents will be informed that the school considers their child may require SEN support and how we can work together in order to improve attainment.</a:t>
            </a:r>
          </a:p>
          <a:p>
            <a:pPr lvl="0"/>
            <a:r>
              <a:rPr lang="en-GB" sz="2200" dirty="0" smtClean="0">
                <a:solidFill>
                  <a:schemeClr val="accent4">
                    <a:lumMod val="75000"/>
                  </a:schemeClr>
                </a:solidFill>
                <a:latin typeface="Comic Sans MS" pitchFamily="66" charset="0"/>
              </a:rPr>
              <a:t>If review of the action taken indicates that “additional to and different from” support will be required, then the views of all involved including the parents and the pupil will be obtained and appropriate evidence-based interventions identified. These will  recorded and implemented by the class/subject teacher with advice from the </a:t>
            </a:r>
            <a:r>
              <a:rPr lang="en-GB" sz="2200" dirty="0" err="1" smtClean="0">
                <a:solidFill>
                  <a:schemeClr val="accent4">
                    <a:lumMod val="75000"/>
                  </a:schemeClr>
                </a:solidFill>
                <a:latin typeface="Comic Sans MS" pitchFamily="66" charset="0"/>
              </a:rPr>
              <a:t>SENCo</a:t>
            </a:r>
            <a:r>
              <a:rPr lang="en-GB" sz="2200" dirty="0" smtClean="0">
                <a:solidFill>
                  <a:schemeClr val="accent4">
                    <a:lumMod val="75000"/>
                  </a:schemeClr>
                </a:solidFill>
                <a:latin typeface="Comic Sans MS" pitchFamily="66" charset="0"/>
              </a:rPr>
              <a:t>. </a:t>
            </a:r>
          </a:p>
          <a:p>
            <a:pPr lvl="0"/>
            <a:r>
              <a:rPr lang="en-GB" sz="2200" dirty="0" smtClean="0">
                <a:solidFill>
                  <a:schemeClr val="accent4">
                    <a:lumMod val="75000"/>
                  </a:schemeClr>
                </a:solidFill>
                <a:latin typeface="Comic Sans MS" pitchFamily="66" charset="0"/>
              </a:rPr>
              <a:t>SEN support will be recorded on an Additional Support Plan that will identify a clear set of expected targets. Progress towards these outcomes will be tracked and reviewed </a:t>
            </a:r>
            <a:r>
              <a:rPr lang="en-GB" sz="2200" dirty="0" err="1" smtClean="0">
                <a:solidFill>
                  <a:schemeClr val="accent4">
                    <a:lumMod val="75000"/>
                  </a:schemeClr>
                </a:solidFill>
                <a:latin typeface="Comic Sans MS" pitchFamily="66" charset="0"/>
              </a:rPr>
              <a:t>termly</a:t>
            </a:r>
            <a:r>
              <a:rPr lang="en-GB" sz="2200" dirty="0" smtClean="0">
                <a:solidFill>
                  <a:schemeClr val="accent4">
                    <a:lumMod val="75000"/>
                  </a:schemeClr>
                </a:solidFill>
                <a:latin typeface="Comic Sans MS" pitchFamily="66" charset="0"/>
              </a:rPr>
              <a:t> with the parents and the pupil.</a:t>
            </a:r>
          </a:p>
          <a:p>
            <a:endParaRPr lang="en-GB" dirty="0"/>
          </a:p>
        </p:txBody>
      </p:sp>
      <p:sp>
        <p:nvSpPr>
          <p:cNvPr id="3" name="Title 2"/>
          <p:cNvSpPr>
            <a:spLocks noGrp="1"/>
          </p:cNvSpPr>
          <p:nvPr>
            <p:ph type="title"/>
          </p:nvPr>
        </p:nvSpPr>
        <p:spPr>
          <a:xfrm>
            <a:off x="428596" y="285728"/>
            <a:ext cx="8229600" cy="939784"/>
          </a:xfrm>
        </p:spPr>
        <p:txBody>
          <a:bodyPr>
            <a:normAutofit/>
          </a:bodyPr>
          <a:lstStyle/>
          <a:p>
            <a:r>
              <a:rPr lang="en-GB" sz="4400" b="0" dirty="0" smtClean="0">
                <a:solidFill>
                  <a:schemeClr val="accent1">
                    <a:lumMod val="75000"/>
                  </a:schemeClr>
                </a:solidFill>
                <a:effectLst/>
                <a:latin typeface="Comic Sans MS" pitchFamily="66" charset="0"/>
              </a:rPr>
              <a:t>How will parents be involved?</a:t>
            </a:r>
            <a:endParaRPr lang="en-GB" dirty="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Autofit/>
          </a:bodyPr>
          <a:lstStyle/>
          <a:p>
            <a:pPr lvl="0"/>
            <a:r>
              <a:rPr lang="en-GB" sz="1400" dirty="0" smtClean="0">
                <a:solidFill>
                  <a:schemeClr val="accent4">
                    <a:lumMod val="75000"/>
                  </a:schemeClr>
                </a:solidFill>
                <a:latin typeface="Comic Sans MS" pitchFamily="66" charset="0"/>
              </a:rPr>
              <a:t>If progress rates are still judged to be inadequate despite the delivery of high quality interventions, advice will be sought from external agencies regarding strategies to best meet the specific needs of a pupil.  This will only be undertaken after parent permission has been obtained and may include referral to: </a:t>
            </a:r>
          </a:p>
          <a:p>
            <a:pPr marL="624078" lvl="0" indent="-514350">
              <a:buAutoNum type="arabicPeriod"/>
            </a:pPr>
            <a:r>
              <a:rPr lang="en-GB" sz="1400" dirty="0" smtClean="0">
                <a:solidFill>
                  <a:schemeClr val="accent4">
                    <a:lumMod val="75000"/>
                  </a:schemeClr>
                </a:solidFill>
                <a:latin typeface="Comic Sans MS" pitchFamily="66" charset="0"/>
              </a:rPr>
              <a:t>Special Educational Needs Support Service (SENSS)  </a:t>
            </a:r>
          </a:p>
          <a:p>
            <a:pPr marL="624078" lvl="0" indent="-514350">
              <a:buAutoNum type="arabicPeriod"/>
            </a:pPr>
            <a:r>
              <a:rPr lang="en-GB" sz="1400" dirty="0" smtClean="0">
                <a:solidFill>
                  <a:schemeClr val="accent4">
                    <a:lumMod val="75000"/>
                  </a:schemeClr>
                </a:solidFill>
                <a:latin typeface="Comic Sans MS" pitchFamily="66" charset="0"/>
              </a:rPr>
              <a:t>Dyslexia Centres </a:t>
            </a:r>
          </a:p>
          <a:p>
            <a:pPr marL="624078" lvl="0" indent="-514350">
              <a:buAutoNum type="arabicPeriod"/>
            </a:pPr>
            <a:r>
              <a:rPr lang="en-GB" sz="1400" dirty="0" smtClean="0">
                <a:solidFill>
                  <a:schemeClr val="accent4">
                    <a:lumMod val="75000"/>
                  </a:schemeClr>
                </a:solidFill>
                <a:latin typeface="Comic Sans MS" pitchFamily="66" charset="0"/>
              </a:rPr>
              <a:t>Autism Outreach Team </a:t>
            </a:r>
          </a:p>
          <a:p>
            <a:pPr marL="624078" lvl="0" indent="-514350">
              <a:buAutoNum type="arabicPeriod"/>
            </a:pPr>
            <a:r>
              <a:rPr lang="en-GB" sz="1400" dirty="0" smtClean="0">
                <a:solidFill>
                  <a:schemeClr val="accent4">
                    <a:lumMod val="75000"/>
                  </a:schemeClr>
                </a:solidFill>
                <a:latin typeface="Comic Sans MS" pitchFamily="66" charset="0"/>
              </a:rPr>
              <a:t>Hearing Impairment team </a:t>
            </a:r>
          </a:p>
          <a:p>
            <a:pPr marL="624078" lvl="0" indent="-514350">
              <a:buAutoNum type="arabicPeriod"/>
            </a:pPr>
            <a:r>
              <a:rPr lang="en-GB" sz="1400" dirty="0" smtClean="0">
                <a:solidFill>
                  <a:schemeClr val="accent4">
                    <a:lumMod val="75000"/>
                  </a:schemeClr>
                </a:solidFill>
                <a:latin typeface="Comic Sans MS" pitchFamily="66" charset="0"/>
              </a:rPr>
              <a:t>Visual Impairment team </a:t>
            </a:r>
          </a:p>
          <a:p>
            <a:pPr marL="624078" lvl="0" indent="-514350">
              <a:buAutoNum type="arabicPeriod"/>
            </a:pPr>
            <a:r>
              <a:rPr lang="en-GB" sz="1400" dirty="0" smtClean="0">
                <a:solidFill>
                  <a:schemeClr val="accent4">
                    <a:lumMod val="75000"/>
                  </a:schemeClr>
                </a:solidFill>
                <a:latin typeface="Comic Sans MS" pitchFamily="66" charset="0"/>
              </a:rPr>
              <a:t>Educational Psychologist Service </a:t>
            </a:r>
          </a:p>
          <a:p>
            <a:pPr marL="624078" lvl="0" indent="-514350">
              <a:buAutoNum type="arabicPeriod"/>
            </a:pPr>
            <a:r>
              <a:rPr lang="en-GB" sz="1400" dirty="0" smtClean="0">
                <a:solidFill>
                  <a:schemeClr val="accent4">
                    <a:lumMod val="75000"/>
                  </a:schemeClr>
                </a:solidFill>
                <a:latin typeface="Comic Sans MS" pitchFamily="66" charset="0"/>
              </a:rPr>
              <a:t>Educational Welfare Officers </a:t>
            </a:r>
          </a:p>
          <a:p>
            <a:pPr marL="624078" lvl="0" indent="-514350">
              <a:buAutoNum type="arabicPeriod"/>
            </a:pPr>
            <a:r>
              <a:rPr lang="en-GB" sz="1400" dirty="0" smtClean="0">
                <a:solidFill>
                  <a:schemeClr val="accent4">
                    <a:lumMod val="75000"/>
                  </a:schemeClr>
                </a:solidFill>
                <a:latin typeface="Comic Sans MS" pitchFamily="66" charset="0"/>
              </a:rPr>
              <a:t>Physical and disability support service </a:t>
            </a:r>
          </a:p>
          <a:p>
            <a:pPr marL="624078" lvl="0" indent="-514350">
              <a:buAutoNum type="arabicPeriod"/>
            </a:pPr>
            <a:r>
              <a:rPr lang="en-GB" sz="1400" dirty="0" smtClean="0">
                <a:solidFill>
                  <a:schemeClr val="accent4">
                    <a:lumMod val="75000"/>
                  </a:schemeClr>
                </a:solidFill>
                <a:latin typeface="Comic Sans MS" pitchFamily="66" charset="0"/>
              </a:rPr>
              <a:t>Social Services </a:t>
            </a:r>
          </a:p>
          <a:p>
            <a:pPr marL="624078" lvl="0" indent="-514350">
              <a:buAutoNum type="arabicPeriod"/>
            </a:pPr>
            <a:r>
              <a:rPr lang="en-GB" sz="1400" dirty="0" smtClean="0">
                <a:solidFill>
                  <a:schemeClr val="accent4">
                    <a:lumMod val="75000"/>
                  </a:schemeClr>
                </a:solidFill>
                <a:latin typeface="Comic Sans MS" pitchFamily="66" charset="0"/>
              </a:rPr>
              <a:t>School Nurse </a:t>
            </a:r>
          </a:p>
          <a:p>
            <a:pPr marL="624078" lvl="0" indent="-514350">
              <a:buAutoNum type="arabicPeriod"/>
            </a:pPr>
            <a:r>
              <a:rPr lang="en-GB" sz="1400" dirty="0" smtClean="0">
                <a:solidFill>
                  <a:schemeClr val="accent4">
                    <a:lumMod val="75000"/>
                  </a:schemeClr>
                </a:solidFill>
                <a:latin typeface="Comic Sans MS" pitchFamily="66" charset="0"/>
              </a:rPr>
              <a:t>CAMHS (Child &amp; Adolescent Mental Health Service)</a:t>
            </a:r>
          </a:p>
          <a:p>
            <a:pPr marL="624078" lvl="0" indent="-514350">
              <a:buAutoNum type="arabicPeriod"/>
            </a:pPr>
            <a:r>
              <a:rPr lang="en-GB" sz="1400" dirty="0" smtClean="0">
                <a:solidFill>
                  <a:schemeClr val="accent4">
                    <a:lumMod val="75000"/>
                  </a:schemeClr>
                </a:solidFill>
                <a:latin typeface="Comic Sans MS" pitchFamily="66" charset="0"/>
              </a:rPr>
              <a:t>MEAS (Minority Ethnic Achievement Service)</a:t>
            </a:r>
          </a:p>
          <a:p>
            <a:pPr marL="624078" lvl="0" indent="-514350"/>
            <a:r>
              <a:rPr lang="en-GB" sz="1400" dirty="0" smtClean="0">
                <a:solidFill>
                  <a:schemeClr val="accent4">
                    <a:lumMod val="75000"/>
                  </a:schemeClr>
                </a:solidFill>
                <a:latin typeface="Comic Sans MS" pitchFamily="66" charset="0"/>
              </a:rPr>
              <a:t>For pupils who despite relevant and purposeful action taken to meet their special needs, fail to make expected levels of progress, the school or parents may consider requesting an Education, Health and Care assessment that will be undertaken by the Local Authority</a:t>
            </a:r>
            <a:r>
              <a:rPr lang="en-GB" sz="1400" dirty="0" smtClean="0">
                <a:solidFill>
                  <a:schemeClr val="accent4">
                    <a:lumMod val="75000"/>
                  </a:schemeClr>
                </a:solidFill>
              </a:rPr>
              <a:t>.  </a:t>
            </a:r>
            <a:r>
              <a:rPr lang="en-GB" sz="1400" dirty="0" smtClean="0">
                <a:solidFill>
                  <a:schemeClr val="accent4">
                    <a:lumMod val="75000"/>
                  </a:schemeClr>
                </a:solidFill>
                <a:latin typeface="Comic Sans MS" pitchFamily="66" charset="0"/>
              </a:rPr>
              <a:t> </a:t>
            </a:r>
          </a:p>
          <a:p>
            <a:endParaRPr lang="en-GB" sz="1600" dirty="0"/>
          </a:p>
        </p:txBody>
      </p:sp>
      <p:sp>
        <p:nvSpPr>
          <p:cNvPr id="3" name="Title 2"/>
          <p:cNvSpPr>
            <a:spLocks noGrp="1"/>
          </p:cNvSpPr>
          <p:nvPr>
            <p:ph type="title"/>
          </p:nvPr>
        </p:nvSpPr>
        <p:spPr>
          <a:xfrm>
            <a:off x="457200" y="274638"/>
            <a:ext cx="8229600" cy="796908"/>
          </a:xfrm>
        </p:spPr>
        <p:txBody>
          <a:bodyPr>
            <a:normAutofit/>
          </a:bodyPr>
          <a:lstStyle/>
          <a:p>
            <a:r>
              <a:rPr lang="en-GB" sz="2400" b="0" dirty="0" smtClean="0">
                <a:solidFill>
                  <a:srgbClr val="0070C0"/>
                </a:solidFill>
                <a:latin typeface="Comic Sans MS" pitchFamily="66" charset="0"/>
              </a:rPr>
              <a:t>Which outside agencies could work with my child?</a:t>
            </a:r>
            <a:endParaRPr lang="en-GB" sz="2400" b="0" dirty="0">
              <a:solidFill>
                <a:srgbClr val="0070C0"/>
              </a:solidFill>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GB" sz="2000" dirty="0" smtClean="0">
                <a:solidFill>
                  <a:schemeClr val="accent4">
                    <a:lumMod val="75000"/>
                  </a:schemeClr>
                </a:solidFill>
                <a:latin typeface="Comic Sans MS" pitchFamily="66" charset="0"/>
              </a:rPr>
              <a:t>Teachers plan differentiated work to match the ability of all pupils in the classroom.  </a:t>
            </a:r>
          </a:p>
          <a:p>
            <a:pPr lvl="0"/>
            <a:r>
              <a:rPr lang="en-GB" sz="2000" dirty="0" smtClean="0">
                <a:solidFill>
                  <a:schemeClr val="accent4">
                    <a:lumMod val="75000"/>
                  </a:schemeClr>
                </a:solidFill>
                <a:latin typeface="Comic Sans MS" pitchFamily="66" charset="0"/>
              </a:rPr>
              <a:t>When a pupil has been identified as having special needs, their work will be further differentiated by the class teacher to remove barriers to learning and enable them to access the curriculum more easily. </a:t>
            </a:r>
          </a:p>
          <a:p>
            <a:pPr lvl="0"/>
            <a:r>
              <a:rPr lang="en-GB" sz="2000" dirty="0" smtClean="0">
                <a:solidFill>
                  <a:schemeClr val="accent4">
                    <a:lumMod val="75000"/>
                  </a:schemeClr>
                </a:solidFill>
                <a:latin typeface="Comic Sans MS" pitchFamily="66" charset="0"/>
              </a:rPr>
              <a:t>In addition they will be provided with additional support that may include specialised equipment or resources, ICT and/or additional adult help.</a:t>
            </a:r>
          </a:p>
          <a:p>
            <a:pPr lvl="0"/>
            <a:r>
              <a:rPr lang="en-GB" sz="2000" dirty="0" smtClean="0">
                <a:solidFill>
                  <a:schemeClr val="accent4">
                    <a:lumMod val="75000"/>
                  </a:schemeClr>
                </a:solidFill>
                <a:latin typeface="Comic Sans MS" pitchFamily="66" charset="0"/>
              </a:rPr>
              <a:t>Our school encourages all children with SEN to take part in after school clubs. They are included in educational visits to support topics and residential experiences. They have any support necessary to ensure they can take part in these activities. </a:t>
            </a:r>
          </a:p>
          <a:p>
            <a:endParaRPr lang="en-GB" dirty="0"/>
          </a:p>
        </p:txBody>
      </p:sp>
      <p:sp>
        <p:nvSpPr>
          <p:cNvPr id="3" name="Title 2"/>
          <p:cNvSpPr>
            <a:spLocks noGrp="1"/>
          </p:cNvSpPr>
          <p:nvPr>
            <p:ph type="title"/>
          </p:nvPr>
        </p:nvSpPr>
        <p:spPr/>
        <p:txBody>
          <a:bodyPr>
            <a:normAutofit fontScale="90000"/>
          </a:bodyPr>
          <a:lstStyle/>
          <a:p>
            <a:r>
              <a:rPr lang="en-GB" sz="2800" b="0" dirty="0" smtClean="0">
                <a:solidFill>
                  <a:schemeClr val="accent1">
                    <a:lumMod val="75000"/>
                  </a:schemeClr>
                </a:solidFill>
                <a:effectLst/>
                <a:latin typeface="Comic Sans MS" pitchFamily="66" charset="0"/>
              </a:rPr>
              <a:t>How will the curriculum be matched to my child’s needs? </a:t>
            </a:r>
            <a:r>
              <a:rPr lang="en-GB" sz="2800" b="0" dirty="0" smtClean="0">
                <a:solidFill>
                  <a:srgbClr val="0070C0"/>
                </a:solidFill>
                <a:effectLst/>
                <a:latin typeface="Comic Sans MS" pitchFamily="66" charset="0"/>
              </a:rPr>
              <a:t/>
            </a:r>
            <a:br>
              <a:rPr lang="en-GB" sz="2800" b="0" dirty="0" smtClean="0">
                <a:solidFill>
                  <a:srgbClr val="0070C0"/>
                </a:solidFill>
                <a:effectLst/>
                <a:latin typeface="Comic Sans MS" pitchFamily="66" charset="0"/>
              </a:rPr>
            </a:br>
            <a:endParaRPr lang="en-GB" sz="2800" b="0" dirty="0">
              <a:solidFill>
                <a:srgbClr val="0070C0"/>
              </a:solidFill>
              <a:effectLst/>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25771</TotalTime>
  <Words>1815</Words>
  <Application>Microsoft Office PowerPoint</Application>
  <PresentationFormat>On-screen Show (4:3)</PresentationFormat>
  <Paragraphs>153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Comic Sans MS</vt:lpstr>
      <vt:lpstr>Lucida Sans Unicode</vt:lpstr>
      <vt:lpstr>Verdana</vt:lpstr>
      <vt:lpstr>Wingdings 2</vt:lpstr>
      <vt:lpstr>Wingdings 3</vt:lpstr>
      <vt:lpstr>Concourse</vt:lpstr>
      <vt:lpstr>PowerPoint Presentation</vt:lpstr>
      <vt:lpstr>Contents</vt:lpstr>
      <vt:lpstr> What are special educational needs? </vt:lpstr>
      <vt:lpstr>How does the school know if a child needs extra help?</vt:lpstr>
      <vt:lpstr>What should I do if I think my child may have special educational needs?  </vt:lpstr>
      <vt:lpstr>How will the school support my child?</vt:lpstr>
      <vt:lpstr>How will parents be involved?</vt:lpstr>
      <vt:lpstr>Which outside agencies could work with my child?</vt:lpstr>
      <vt:lpstr>How will the curriculum be matched to my child’s needs?  </vt:lpstr>
      <vt:lpstr> How will I know how my child is doing?  </vt:lpstr>
      <vt:lpstr> How will you help me to support my child’s learning? </vt:lpstr>
      <vt:lpstr> What support will there be for my child’s overall well-being?  </vt:lpstr>
      <vt:lpstr>  How does the school support pupils with medical needs?  </vt:lpstr>
      <vt:lpstr> How are the school’s resources allocated and matched to children’s special educational needs?  </vt:lpstr>
      <vt:lpstr>How will staff be trained to help my child in school?</vt:lpstr>
      <vt:lpstr>How will my child be supported with transition to the next school? </vt:lpstr>
      <vt:lpstr> Who can I contact for further information or if I have any concerns?  </vt:lpstr>
      <vt:lpstr>Support services for parents of pupils with SEN include: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Mrs Lawton</dc:creator>
  <cp:lastModifiedBy>RLawton</cp:lastModifiedBy>
  <cp:revision>38</cp:revision>
  <dcterms:created xsi:type="dcterms:W3CDTF">2015-11-24T23:33:20Z</dcterms:created>
  <dcterms:modified xsi:type="dcterms:W3CDTF">2020-06-09T15:05:41Z</dcterms:modified>
</cp:coreProperties>
</file>